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notesSlides/notesSlide4.xml" ContentType="application/vnd.openxmlformats-officedocument.presentationml.notesSlide+xml"/>
  <Override PartName="/ppt/media/image9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0.jpeg" ContentType="image/jpeg"/>
  <Override PartName="/ppt/notesSlides/notesSlide7.xml" ContentType="application/vnd.openxmlformats-officedocument.presentationml.notesSlide+xml"/>
  <Override PartName="/ppt/media/image11.jpe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2.jpe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3.jpe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Benight est Une application pour smartphone ainsi qu’une plateforme WEB permettant :</a:t>
            </a:r>
            <a:br/>
            <a:r>
              <a:t>- Reservation</a:t>
            </a:r>
          </a:p>
          <a:p>
            <a:pPr marL="271638" indent="-271638">
              <a:buClr>
                <a:srgbClr val="777775"/>
              </a:buClr>
              <a:buSzPct val="115000"/>
              <a:buChar char="-"/>
            </a:pPr>
            <a:r>
              <a:t>Photos</a:t>
            </a:r>
          </a:p>
          <a:p>
            <a:pPr marL="271638" indent="-271638">
              <a:buClr>
                <a:srgbClr val="777775"/>
              </a:buClr>
              <a:buSzPct val="115000"/>
              <a:buChar char="-"/>
            </a:pPr>
            <a:r>
              <a:t>Ecoute des MIX.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2" name="Shape 3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Notre cible : Non atteignable directement par nous :</a:t>
            </a:r>
            <a:br/>
            <a:r>
              <a:t>Si pas de soirées -&gt; Pas de clients</a:t>
            </a:r>
          </a:p>
          <a:p>
            <a:pPr/>
            <a:r>
              <a:t>Necessités des partenaires en B2B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2" name="Shape 3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Notre presence sur les réseaux sociaux</a:t>
            </a:r>
          </a:p>
          <a:p>
            <a:pPr/>
            <a:r>
              <a:t>Vague d’advertising (trailer youtube, flyers, affiche)</a:t>
            </a:r>
            <a:br/>
            <a:r>
              <a:t>B2B - Partenariats, contact direct.</a:t>
            </a:r>
          </a:p>
          <a:p>
            <a:pPr/>
            <a:r>
              <a:t>Twitter, fb, youTube, </a:t>
            </a:r>
          </a:p>
          <a:p>
            <a:pPr/>
            <a:r>
              <a:t>Forum EIP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5" name="Shape 3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 Humain :					Plan Tech :</a:t>
            </a:r>
            <a:br/>
            <a:r>
              <a:t>- Decalage horaire			Bug Windows Phone</a:t>
            </a:r>
          </a:p>
          <a:p>
            <a:pPr/>
            <a:r>
              <a:t>- Distance						Probleme Parse cloud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1" name="Shape 3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 Humain :					Plan Tech :</a:t>
            </a:r>
            <a:br/>
            <a:r>
              <a:t>- Decalage horaire			Bug Windows Phone</a:t>
            </a:r>
          </a:p>
          <a:p>
            <a:pPr/>
            <a:r>
              <a:t>- Distance						Probleme Parse cloud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4" name="Shape 3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 gains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8" name="Shape 3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Parler de la suite du projet envisagée ( startup ?)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L’EIP : Innovative…</a:t>
            </a:r>
            <a:br/>
            <a:r>
              <a:t>Comme son nom l’indique il est basé sur l’inovation.</a:t>
            </a:r>
          </a:p>
          <a:p>
            <a:pPr/>
            <a:r>
              <a:t>Projet de 3 ans en groupe</a:t>
            </a:r>
            <a:br/>
            <a:r>
              <a:t>A l’international</a:t>
            </a:r>
          </a:p>
          <a:p>
            <a:pPr/>
            <a:r>
              <a:t>Pro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Pour realiser ce projet, l’equipe est composé de 2 poles :</a:t>
            </a:r>
            <a:br/>
            <a:r>
              <a:t>1 - pole WEB : Alain, Antoine, Tracy</a:t>
            </a:r>
          </a:p>
          <a:p>
            <a:pPr/>
            <a:r>
              <a:t>2 - Pole Mobile : Kevin, Jergino, Guillaume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Shape 2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Existant :</a:t>
            </a:r>
            <a:br/>
            <a:r>
              <a:t>Plein de services divers et isolés.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hape 2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Centralisation des services et innovation :</a:t>
            </a:r>
          </a:p>
          <a:p>
            <a:pPr/>
            <a:r>
              <a:t>Albums des soirées ou on a participé</a:t>
            </a:r>
          </a:p>
          <a:p>
            <a:pPr/>
            <a:r>
              <a:t>Mix des meme soirées</a:t>
            </a:r>
          </a:p>
          <a:p>
            <a:pPr/>
            <a:r>
              <a:t>le + : La reservation en 3D</a:t>
            </a:r>
            <a:br/>
            <a:r>
              <a:t>-&gt; Couteau suisse du clubber</a:t>
            </a:r>
            <a:b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des deux types d’access client.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0" name="Shape 3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Division : Front - Back</a:t>
            </a:r>
          </a:p>
          <a:p>
            <a:p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8" name="Shape 3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 technos et pourquoi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2" name="Shape 3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 Scenarisé via iOS APP.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re et sous-ti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278468" y="8356600"/>
            <a:ext cx="1245950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Shape 116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" name="Shape 117"/>
          <p:cNvSpPr/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Shape 118"/>
          <p:cNvSpPr/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Shape 119"/>
          <p:cNvSpPr/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Shape 120"/>
          <p:cNvSpPr/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1 vers le hau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278468" y="8356600"/>
            <a:ext cx="1245950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Shape 130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" name="Shape 131"/>
          <p:cNvSpPr/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Shape 132"/>
          <p:cNvSpPr/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4" name="Shape 1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« Saisissez une citation ici. »</a:t>
            </a:r>
          </a:p>
        </p:txBody>
      </p:sp>
      <p:sp>
        <p:nvSpPr>
          <p:cNvPr id="142" name="Shape 142"/>
          <p:cNvSpPr/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i="1" sz="2800"/>
            </a:lvl1pPr>
          </a:lstStyle>
          <a:p>
            <a:pPr/>
            <a:r>
              <a:t>-Gilles Allain</a:t>
            </a:r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Shape 1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re et sous-ti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6" name="Shape 166"/>
          <p:cNvSpPr/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68" name="Shape 168"/>
          <p:cNvSpPr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278468" y="89154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Shape 22"/>
          <p:cNvSpPr/>
          <p:nvPr/>
        </p:nvSpPr>
        <p:spPr>
          <a:xfrm rot="5400000">
            <a:off x="4960888" y="9198807"/>
            <a:ext cx="59221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/>
        </p:nvSpPr>
        <p:spPr>
          <a:xfrm>
            <a:off x="278468" y="71882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" name="Shape 25"/>
          <p:cNvSpPr/>
          <p:nvPr>
            <p:ph type="body" sz="quarter" idx="13"/>
          </p:nvPr>
        </p:nvSpPr>
        <p:spPr>
          <a:xfrm>
            <a:off x="6359707" y="8877300"/>
            <a:ext cx="1189164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NOM</a:t>
            </a:r>
          </a:p>
        </p:txBody>
      </p:sp>
      <p:sp>
        <p:nvSpPr>
          <p:cNvPr id="26" name="Shape 26"/>
          <p:cNvSpPr/>
          <p:nvPr>
            <p:ph type="body" sz="quarter" idx="14"/>
          </p:nvPr>
        </p:nvSpPr>
        <p:spPr>
          <a:xfrm>
            <a:off x="339858" y="7197750"/>
            <a:ext cx="935424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PROJET</a:t>
            </a:r>
          </a:p>
        </p:txBody>
      </p:sp>
      <p:sp>
        <p:nvSpPr>
          <p:cNvPr id="27" name="Shape 27"/>
          <p:cNvSpPr/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28" name="Shape 28"/>
          <p:cNvSpPr/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29" name="Shape 29"/>
          <p:cNvSpPr/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30" name="Shape 30"/>
          <p:cNvSpPr/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 4 vers le hau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278468" y="89154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Shape 41"/>
          <p:cNvSpPr/>
          <p:nvPr/>
        </p:nvSpPr>
        <p:spPr>
          <a:xfrm rot="5400000">
            <a:off x="4960888" y="9198807"/>
            <a:ext cx="59221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Shape 42"/>
          <p:cNvSpPr/>
          <p:nvPr/>
        </p:nvSpPr>
        <p:spPr>
          <a:xfrm>
            <a:off x="278468" y="71882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" name="Shape 44"/>
          <p:cNvSpPr/>
          <p:nvPr>
            <p:ph type="body" sz="quarter" idx="13"/>
          </p:nvPr>
        </p:nvSpPr>
        <p:spPr>
          <a:xfrm>
            <a:off x="6359707" y="8877300"/>
            <a:ext cx="1189164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NOM</a:t>
            </a:r>
          </a:p>
        </p:txBody>
      </p:sp>
      <p:sp>
        <p:nvSpPr>
          <p:cNvPr id="45" name="Shape 45"/>
          <p:cNvSpPr/>
          <p:nvPr>
            <p:ph type="body" sz="quarter" idx="14"/>
          </p:nvPr>
        </p:nvSpPr>
        <p:spPr>
          <a:xfrm>
            <a:off x="339858" y="7197750"/>
            <a:ext cx="935424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PROJET</a:t>
            </a:r>
          </a:p>
        </p:txBody>
      </p:sp>
      <p:sp>
        <p:nvSpPr>
          <p:cNvPr id="46" name="Shape 46"/>
          <p:cNvSpPr/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7" name="Shape 47"/>
          <p:cNvSpPr/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48" name="Shape 48"/>
          <p:cNvSpPr/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9" name="Shape 49"/>
          <p:cNvSpPr/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" name="Shape 50"/>
          <p:cNvSpPr/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Shape 51"/>
          <p:cNvSpPr/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Shape 52"/>
          <p:cNvSpPr/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Centré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Shape 71"/>
          <p:cNvSpPr/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cap="all" sz="65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72" name="Shape 72"/>
          <p:cNvSpPr/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hape 98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99" name="Shape 99"/>
          <p:cNvSpPr/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6352743" y="9474200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eg"/><Relationship Id="rId4" Type="http://schemas.openxmlformats.org/officeDocument/2006/relationships/image" Target="../media/image2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9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0.jpeg"/><Relationship Id="rId5" Type="http://schemas.openxmlformats.org/officeDocument/2006/relationships/image" Target="../media/image1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eg"/><Relationship Id="rId4" Type="http://schemas.openxmlformats.org/officeDocument/2006/relationships/image" Target="../media/image1.tif"/><Relationship Id="rId5" Type="http://schemas.openxmlformats.org/officeDocument/2006/relationships/image" Target="../media/image2.png"/><Relationship Id="rId6" Type="http://schemas.openxmlformats.org/officeDocument/2006/relationships/image" Target="../media/image2.tif"/><Relationship Id="rId7" Type="http://schemas.openxmlformats.org/officeDocument/2006/relationships/image" Target="../media/image3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eg"/><Relationship Id="rId4" Type="http://schemas.openxmlformats.org/officeDocument/2006/relationships/image" Target="../media/image1.tif"/><Relationship Id="rId5" Type="http://schemas.openxmlformats.org/officeDocument/2006/relationships/image" Target="../media/image2.png"/><Relationship Id="rId6" Type="http://schemas.openxmlformats.org/officeDocument/2006/relationships/image" Target="../media/image4.tif"/><Relationship Id="rId7" Type="http://schemas.openxmlformats.org/officeDocument/2006/relationships/image" Target="../media/image5.tif"/><Relationship Id="rId8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Benight</a:t>
            </a:r>
          </a:p>
        </p:txBody>
      </p:sp>
      <p:sp>
        <p:nvSpPr>
          <p:cNvPr id="178" name="Shape 17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EIP - Promo 2016</a:t>
            </a:r>
            <a:br/>
            <a:r>
              <a:t>FINAL T.A.</a:t>
            </a:r>
          </a:p>
        </p:txBody>
      </p:sp>
      <p:pic>
        <p:nvPicPr>
          <p:cNvPr id="17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8039" y="796372"/>
            <a:ext cx="5648864" cy="56445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0" name="image7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453493" y="7766988"/>
            <a:ext cx="3055435" cy="15602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Demonstration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title"/>
          </p:nvPr>
        </p:nvSpPr>
        <p:spPr>
          <a:xfrm>
            <a:off x="1231900" y="-244620"/>
            <a:ext cx="10541000" cy="26289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Notre Cible</a:t>
            </a:r>
          </a:p>
        </p:txBody>
      </p:sp>
      <p:pic>
        <p:nvPicPr>
          <p:cNvPr id="325" name="image30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5184" y="3001877"/>
            <a:ext cx="6637314" cy="439556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>
            <a:off x="1151022" y="3347414"/>
            <a:ext cx="3127249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Jeunes Clubbers</a:t>
            </a:r>
          </a:p>
        </p:txBody>
      </p:sp>
      <p:sp>
        <p:nvSpPr>
          <p:cNvPr id="327" name="Shape 327"/>
          <p:cNvSpPr/>
          <p:nvPr/>
        </p:nvSpPr>
        <p:spPr>
          <a:xfrm>
            <a:off x="2081234" y="5144089"/>
            <a:ext cx="126682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DCDEE0"/>
                </a:solidFill>
              </a:defRPr>
            </a:lvl1pPr>
          </a:lstStyle>
          <a:p>
            <a:pPr/>
            <a:r>
              <a:t>OÙ ?</a:t>
            </a:r>
          </a:p>
        </p:txBody>
      </p:sp>
      <p:sp>
        <p:nvSpPr>
          <p:cNvPr id="328" name="Shape 328"/>
          <p:cNvSpPr/>
          <p:nvPr/>
        </p:nvSpPr>
        <p:spPr>
          <a:xfrm>
            <a:off x="2206489" y="2442937"/>
            <a:ext cx="143065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QUI ?</a:t>
            </a:r>
          </a:p>
        </p:txBody>
      </p:sp>
      <p:sp>
        <p:nvSpPr>
          <p:cNvPr id="329" name="Shape 329"/>
          <p:cNvSpPr/>
          <p:nvPr/>
        </p:nvSpPr>
        <p:spPr>
          <a:xfrm>
            <a:off x="2044162" y="6211238"/>
            <a:ext cx="1340969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France</a:t>
            </a:r>
          </a:p>
        </p:txBody>
      </p:sp>
      <p:sp>
        <p:nvSpPr>
          <p:cNvPr id="330" name="Shape 330"/>
          <p:cNvSpPr/>
          <p:nvPr/>
        </p:nvSpPr>
        <p:spPr>
          <a:xfrm>
            <a:off x="2268190" y="7080165"/>
            <a:ext cx="892913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Asie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title"/>
          </p:nvPr>
        </p:nvSpPr>
        <p:spPr>
          <a:xfrm>
            <a:off x="1231900" y="-244620"/>
            <a:ext cx="10541000" cy="26289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PLAN DE COMMUNICATION</a:t>
            </a:r>
          </a:p>
        </p:txBody>
      </p:sp>
      <p:pic>
        <p:nvPicPr>
          <p:cNvPr id="335" name="image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2589" y="3379860"/>
            <a:ext cx="2534180" cy="2534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35311" y="3379860"/>
            <a:ext cx="2534178" cy="2534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3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78031" y="3633829"/>
            <a:ext cx="2534180" cy="2026243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658564" y="6370460"/>
            <a:ext cx="3202230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Réseaux Sociaux</a:t>
            </a:r>
          </a:p>
        </p:txBody>
      </p:sp>
      <p:sp>
        <p:nvSpPr>
          <p:cNvPr id="339" name="Shape 339"/>
          <p:cNvSpPr/>
          <p:nvPr/>
        </p:nvSpPr>
        <p:spPr>
          <a:xfrm>
            <a:off x="5412892" y="6370460"/>
            <a:ext cx="2179016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Advertising</a:t>
            </a:r>
          </a:p>
        </p:txBody>
      </p:sp>
      <p:sp>
        <p:nvSpPr>
          <p:cNvPr id="340" name="Shape 340"/>
          <p:cNvSpPr/>
          <p:nvPr/>
        </p:nvSpPr>
        <p:spPr>
          <a:xfrm>
            <a:off x="10324039" y="6370460"/>
            <a:ext cx="842164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B2B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title"/>
          </p:nvPr>
        </p:nvSpPr>
        <p:spPr>
          <a:xfrm>
            <a:off x="297821" y="212532"/>
            <a:ext cx="12409159" cy="191255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Les difficultés Rencontrées</a:t>
            </a:r>
          </a:p>
        </p:txBody>
      </p:sp>
      <p:pic>
        <p:nvPicPr>
          <p:cNvPr id="345" name="Sans-titre-1-filtered.jpeg"/>
          <p:cNvPicPr>
            <a:picLocks noChangeAspect="1"/>
          </p:cNvPicPr>
          <p:nvPr/>
        </p:nvPicPr>
        <p:blipFill>
          <a:blip r:embed="rId3">
            <a:extLst/>
          </a:blip>
          <a:srcRect l="12339" t="20260" r="12419" b="0"/>
          <a:stretch>
            <a:fillRect/>
          </a:stretch>
        </p:blipFill>
        <p:spPr>
          <a:xfrm>
            <a:off x="2669113" y="3624988"/>
            <a:ext cx="1911107" cy="2025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7" h="21545" fill="norm" stroke="1" extrusionOk="0">
                <a:moveTo>
                  <a:pt x="10444" y="2"/>
                </a:moveTo>
                <a:cubicBezTo>
                  <a:pt x="9119" y="37"/>
                  <a:pt x="7795" y="513"/>
                  <a:pt x="6717" y="1476"/>
                </a:cubicBezTo>
                <a:cubicBezTo>
                  <a:pt x="4913" y="3087"/>
                  <a:pt x="4438" y="5410"/>
                  <a:pt x="5356" y="8108"/>
                </a:cubicBezTo>
                <a:cubicBezTo>
                  <a:pt x="6245" y="10723"/>
                  <a:pt x="7876" y="12583"/>
                  <a:pt x="9807" y="13186"/>
                </a:cubicBezTo>
                <a:cubicBezTo>
                  <a:pt x="10398" y="13371"/>
                  <a:pt x="11565" y="13211"/>
                  <a:pt x="12323" y="12844"/>
                </a:cubicBezTo>
                <a:cubicBezTo>
                  <a:pt x="13786" y="12136"/>
                  <a:pt x="15181" y="10329"/>
                  <a:pt x="15979" y="8104"/>
                </a:cubicBezTo>
                <a:cubicBezTo>
                  <a:pt x="16300" y="7207"/>
                  <a:pt x="16368" y="6781"/>
                  <a:pt x="16376" y="5604"/>
                </a:cubicBezTo>
                <a:cubicBezTo>
                  <a:pt x="16385" y="4281"/>
                  <a:pt x="16355" y="4126"/>
                  <a:pt x="15934" y="3278"/>
                </a:cubicBezTo>
                <a:cubicBezTo>
                  <a:pt x="14860" y="1113"/>
                  <a:pt x="12651" y="-55"/>
                  <a:pt x="10444" y="2"/>
                </a:cubicBezTo>
                <a:close/>
                <a:moveTo>
                  <a:pt x="6058" y="12798"/>
                </a:moveTo>
                <a:cubicBezTo>
                  <a:pt x="6046" y="12780"/>
                  <a:pt x="5664" y="12858"/>
                  <a:pt x="5210" y="12971"/>
                </a:cubicBezTo>
                <a:cubicBezTo>
                  <a:pt x="3532" y="13388"/>
                  <a:pt x="1959" y="14445"/>
                  <a:pt x="1116" y="15719"/>
                </a:cubicBezTo>
                <a:cubicBezTo>
                  <a:pt x="23" y="17373"/>
                  <a:pt x="-311" y="19633"/>
                  <a:pt x="312" y="21174"/>
                </a:cubicBezTo>
                <a:lnTo>
                  <a:pt x="462" y="21545"/>
                </a:lnTo>
                <a:lnTo>
                  <a:pt x="10674" y="21511"/>
                </a:lnTo>
                <a:lnTo>
                  <a:pt x="20881" y="21477"/>
                </a:lnTo>
                <a:lnTo>
                  <a:pt x="21084" y="20937"/>
                </a:lnTo>
                <a:cubicBezTo>
                  <a:pt x="21198" y="20634"/>
                  <a:pt x="21289" y="19915"/>
                  <a:pt x="21288" y="19303"/>
                </a:cubicBezTo>
                <a:cubicBezTo>
                  <a:pt x="21282" y="16531"/>
                  <a:pt x="19542" y="14147"/>
                  <a:pt x="16841" y="13199"/>
                </a:cubicBezTo>
                <a:cubicBezTo>
                  <a:pt x="15411" y="12697"/>
                  <a:pt x="15294" y="12708"/>
                  <a:pt x="14851" y="13376"/>
                </a:cubicBezTo>
                <a:cubicBezTo>
                  <a:pt x="14423" y="14022"/>
                  <a:pt x="12731" y="15592"/>
                  <a:pt x="11456" y="16530"/>
                </a:cubicBezTo>
                <a:lnTo>
                  <a:pt x="10656" y="17121"/>
                </a:lnTo>
                <a:lnTo>
                  <a:pt x="9856" y="16530"/>
                </a:lnTo>
                <a:cubicBezTo>
                  <a:pt x="9415" y="16205"/>
                  <a:pt x="8583" y="15519"/>
                  <a:pt x="8008" y="15006"/>
                </a:cubicBezTo>
                <a:cubicBezTo>
                  <a:pt x="7141" y="14233"/>
                  <a:pt x="6796" y="13843"/>
                  <a:pt x="6058" y="12798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241300" dist="127000" dir="3513143">
              <a:srgbClr val="000000">
                <a:alpha val="60000"/>
              </a:srgbClr>
            </a:outerShdw>
          </a:effectLst>
        </p:spPr>
      </p:pic>
      <p:pic>
        <p:nvPicPr>
          <p:cNvPr id="346" name="image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36484" y="4713693"/>
            <a:ext cx="2679701" cy="25172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41300" dist="127000" dir="3513143">
              <a:srgbClr val="000000">
                <a:alpha val="60000"/>
              </a:srgbClr>
            </a:outerShdw>
          </a:effectLst>
        </p:spPr>
      </p:pic>
      <p:sp>
        <p:nvSpPr>
          <p:cNvPr id="347" name="Shape 347"/>
          <p:cNvSpPr/>
          <p:nvPr/>
        </p:nvSpPr>
        <p:spPr>
          <a:xfrm>
            <a:off x="4469010" y="2525031"/>
            <a:ext cx="3855928" cy="1526617"/>
          </a:xfrm>
          <a:prstGeom prst="wedgeEllipseCallout">
            <a:avLst>
              <a:gd name="adj1" fmla="val -49575"/>
              <a:gd name="adj2" fmla="val 67167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Mais je dors à 4h du matin moi.</a:t>
            </a:r>
          </a:p>
        </p:txBody>
      </p:sp>
      <p:sp>
        <p:nvSpPr>
          <p:cNvPr id="348" name="Shape 348"/>
          <p:cNvSpPr/>
          <p:nvPr/>
        </p:nvSpPr>
        <p:spPr>
          <a:xfrm>
            <a:off x="534871" y="6366704"/>
            <a:ext cx="3737041" cy="1774682"/>
          </a:xfrm>
          <a:prstGeom prst="wedgeEllipseCallout">
            <a:avLst>
              <a:gd name="adj1" fmla="val 28787"/>
              <a:gd name="adj2" fmla="val -8954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J’ai la flegme, je verrais demain…</a:t>
            </a:r>
          </a:p>
        </p:txBody>
      </p:sp>
      <p:sp>
        <p:nvSpPr>
          <p:cNvPr id="349" name="Shape 349"/>
          <p:cNvSpPr/>
          <p:nvPr/>
        </p:nvSpPr>
        <p:spPr>
          <a:xfrm>
            <a:off x="338463" y="2253712"/>
            <a:ext cx="329882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Plan Humain</a:t>
            </a:r>
          </a:p>
        </p:txBody>
      </p:sp>
      <p:sp>
        <p:nvSpPr>
          <p:cNvPr id="350" name="Shape 350"/>
          <p:cNvSpPr/>
          <p:nvPr/>
        </p:nvSpPr>
        <p:spPr>
          <a:xfrm>
            <a:off x="8603264" y="3718051"/>
            <a:ext cx="3910331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Plan Technique</a:t>
            </a:r>
          </a:p>
        </p:txBody>
      </p:sp>
      <p:sp>
        <p:nvSpPr>
          <p:cNvPr id="351" name="Shape 351"/>
          <p:cNvSpPr/>
          <p:nvPr/>
        </p:nvSpPr>
        <p:spPr>
          <a:xfrm>
            <a:off x="8969426" y="7087855"/>
            <a:ext cx="3623073" cy="1791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906" y="0"/>
                </a:moveTo>
                <a:lnTo>
                  <a:pt x="4832" y="4822"/>
                </a:lnTo>
                <a:lnTo>
                  <a:pt x="925" y="4822"/>
                </a:lnTo>
                <a:cubicBezTo>
                  <a:pt x="414" y="4822"/>
                  <a:pt x="0" y="5659"/>
                  <a:pt x="0" y="6693"/>
                </a:cubicBezTo>
                <a:lnTo>
                  <a:pt x="0" y="19729"/>
                </a:lnTo>
                <a:cubicBezTo>
                  <a:pt x="0" y="20763"/>
                  <a:pt x="414" y="21600"/>
                  <a:pt x="925" y="21600"/>
                </a:cubicBezTo>
                <a:lnTo>
                  <a:pt x="20675" y="21600"/>
                </a:lnTo>
                <a:cubicBezTo>
                  <a:pt x="21186" y="21600"/>
                  <a:pt x="21600" y="20763"/>
                  <a:pt x="21600" y="19729"/>
                </a:cubicBezTo>
                <a:lnTo>
                  <a:pt x="21600" y="6693"/>
                </a:lnTo>
                <a:cubicBezTo>
                  <a:pt x="21600" y="5659"/>
                  <a:pt x="21186" y="4822"/>
                  <a:pt x="20675" y="4822"/>
                </a:cubicBezTo>
                <a:lnTo>
                  <a:pt x="6980" y="4822"/>
                </a:lnTo>
                <a:lnTo>
                  <a:pt x="5906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Windows Phone, où sont les infos ?</a:t>
            </a:r>
          </a:p>
        </p:txBody>
      </p:sp>
      <p:sp>
        <p:nvSpPr>
          <p:cNvPr id="352" name="Shape 352"/>
          <p:cNvSpPr/>
          <p:nvPr/>
        </p:nvSpPr>
        <p:spPr>
          <a:xfrm>
            <a:off x="5647717" y="6325322"/>
            <a:ext cx="2679701" cy="2746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51" y="0"/>
                </a:moveTo>
                <a:cubicBezTo>
                  <a:pt x="560" y="0"/>
                  <a:pt x="0" y="546"/>
                  <a:pt x="0" y="1220"/>
                </a:cubicBezTo>
                <a:lnTo>
                  <a:pt x="0" y="20380"/>
                </a:lnTo>
                <a:cubicBezTo>
                  <a:pt x="0" y="21054"/>
                  <a:pt x="560" y="21600"/>
                  <a:pt x="1251" y="21600"/>
                </a:cubicBezTo>
                <a:lnTo>
                  <a:pt x="17611" y="21600"/>
                </a:lnTo>
                <a:cubicBezTo>
                  <a:pt x="18302" y="21600"/>
                  <a:pt x="18862" y="21054"/>
                  <a:pt x="18862" y="20380"/>
                </a:cubicBezTo>
                <a:lnTo>
                  <a:pt x="18862" y="3814"/>
                </a:lnTo>
                <a:lnTo>
                  <a:pt x="21600" y="2394"/>
                </a:lnTo>
                <a:lnTo>
                  <a:pt x="18833" y="964"/>
                </a:lnTo>
                <a:cubicBezTo>
                  <a:pt x="18712" y="413"/>
                  <a:pt x="18212" y="0"/>
                  <a:pt x="17611" y="0"/>
                </a:cubicBezTo>
                <a:lnTo>
                  <a:pt x="1251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Quelqu’un à vu la nouvelle procedure Facebook ?</a:t>
            </a:r>
          </a:p>
        </p:txBody>
      </p:sp>
      <p:sp>
        <p:nvSpPr>
          <p:cNvPr id="353" name="Shape 353"/>
          <p:cNvSpPr/>
          <p:nvPr/>
        </p:nvSpPr>
        <p:spPr>
          <a:xfrm>
            <a:off x="339581" y="3460777"/>
            <a:ext cx="2073911" cy="2091655"/>
          </a:xfrm>
          <a:prstGeom prst="wedgeEllipseCallout">
            <a:avLst>
              <a:gd name="adj1" fmla="val 86135"/>
              <a:gd name="adj2" fmla="val 3697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Je quitte EPITECH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8" grpId="5"/>
      <p:bldP build="whole" bldLvl="1" animBg="1" rev="0" advAuto="0" spid="350" grpId="6"/>
      <p:bldP build="whole" bldLvl="1" animBg="1" rev="0" advAuto="0" spid="351" grpId="8"/>
      <p:bldP build="whole" bldLvl="1" animBg="1" rev="0" advAuto="0" spid="345" grpId="2"/>
      <p:bldP build="whole" bldLvl="1" animBg="1" rev="0" advAuto="0" spid="353" grpId="9"/>
      <p:bldP build="whole" bldLvl="1" animBg="1" rev="0" advAuto="0" spid="349" grpId="3"/>
      <p:bldP build="whole" bldLvl="1" animBg="1" rev="0" advAuto="0" spid="352" grpId="7"/>
      <p:bldP build="whole" bldLvl="1" animBg="1" rev="0" advAuto="0" spid="346" grpId="1"/>
      <p:bldP build="whole" bldLvl="1" animBg="1" rev="0" advAuto="0" spid="347" grpId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title"/>
          </p:nvPr>
        </p:nvSpPr>
        <p:spPr>
          <a:xfrm>
            <a:off x="297821" y="212532"/>
            <a:ext cx="12409159" cy="191255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Les Solutions trouvés</a:t>
            </a:r>
          </a:p>
        </p:txBody>
      </p:sp>
      <p:sp>
        <p:nvSpPr>
          <p:cNvPr id="358" name="Shape 358"/>
          <p:cNvSpPr/>
          <p:nvPr/>
        </p:nvSpPr>
        <p:spPr>
          <a:xfrm>
            <a:off x="522003" y="2016142"/>
            <a:ext cx="11960795" cy="1206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359" name="Shape 359"/>
          <p:cNvSpPr/>
          <p:nvPr>
            <p:ph type="body" idx="4294967295"/>
          </p:nvPr>
        </p:nvSpPr>
        <p:spPr>
          <a:xfrm>
            <a:off x="245287" y="2826927"/>
            <a:ext cx="12514225" cy="5547276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spcBef>
                <a:spcPts val="0"/>
              </a:spcBef>
              <a:buSzTx/>
              <a:buNone/>
              <a:defRPr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pPr>
            <a:r>
              <a:t>Changement de chef de groupe &amp; de méthodes.</a:t>
            </a:r>
          </a:p>
          <a:p>
            <a:pPr marL="0" indent="0" algn="ctr">
              <a:spcBef>
                <a:spcPts val="0"/>
              </a:spcBef>
              <a:buSzTx/>
              <a:buNone/>
              <a:defRPr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pPr>
          </a:p>
          <a:p>
            <a:pPr marL="0" indent="0" algn="ctr">
              <a:spcBef>
                <a:spcPts val="0"/>
              </a:spcBef>
              <a:buSzTx/>
              <a:buNone/>
              <a:defRPr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pPr>
            <a:r>
              <a:t>Réunions Hebdomadaire + Suivi quotidien</a:t>
            </a:r>
          </a:p>
          <a:p>
            <a:pPr marL="0" indent="0" algn="ctr">
              <a:spcBef>
                <a:spcPts val="0"/>
              </a:spcBef>
              <a:buSzTx/>
              <a:buNone/>
              <a:defRPr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pPr>
          </a:p>
          <a:p>
            <a:pPr marL="0" indent="0" algn="ctr">
              <a:spcBef>
                <a:spcPts val="0"/>
              </a:spcBef>
              <a:buSzTx/>
              <a:buNone/>
              <a:defRPr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pPr>
            <a:r>
              <a:t>Dual Coding via Hangout</a:t>
            </a:r>
          </a:p>
          <a:p>
            <a:pPr marL="0" indent="0" algn="ctr">
              <a:spcBef>
                <a:spcPts val="0"/>
              </a:spcBef>
              <a:buSzTx/>
              <a:buNone/>
              <a:defRPr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pPr>
          </a:p>
          <a:p>
            <a:pPr marL="0" indent="0" algn="ctr">
              <a:spcBef>
                <a:spcPts val="0"/>
              </a:spcBef>
              <a:buSzTx/>
              <a:buNone/>
              <a:defRPr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pPr>
            <a:r>
              <a:t>Adaptation des techno aux problèmes.</a:t>
            </a:r>
          </a:p>
          <a:p>
            <a:pPr marL="0" indent="0" algn="ctr">
              <a:spcBef>
                <a:spcPts val="0"/>
              </a:spcBef>
              <a:buSzTx/>
              <a:buNone/>
              <a:defRPr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pPr>
          </a:p>
          <a:p>
            <a:pPr marL="0" indent="0" algn="ctr">
              <a:spcBef>
                <a:spcPts val="0"/>
              </a:spcBef>
              <a:buSzTx/>
              <a:buNone/>
              <a:defRPr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pPr>
            <a:r>
              <a:t>Réunions de mise à plat des problèmes relationnels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type="title"/>
          </p:nvPr>
        </p:nvSpPr>
        <p:spPr>
          <a:xfrm>
            <a:off x="272995" y="-77369"/>
            <a:ext cx="12458811" cy="26289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L’expérience Retenue</a:t>
            </a:r>
          </a:p>
        </p:txBody>
      </p:sp>
      <p:pic>
        <p:nvPicPr>
          <p:cNvPr id="364" name="Sans-titre-1-filtered.jpeg"/>
          <p:cNvPicPr>
            <a:picLocks noChangeAspect="1"/>
          </p:cNvPicPr>
          <p:nvPr/>
        </p:nvPicPr>
        <p:blipFill>
          <a:blip r:embed="rId3">
            <a:extLst/>
          </a:blip>
          <a:srcRect l="12348" t="20271" r="12427" b="3"/>
          <a:stretch>
            <a:fillRect/>
          </a:stretch>
        </p:blipFill>
        <p:spPr>
          <a:xfrm>
            <a:off x="1040275" y="5174149"/>
            <a:ext cx="2679611" cy="2839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1545" fill="norm" stroke="1" extrusionOk="0">
                <a:moveTo>
                  <a:pt x="10442" y="2"/>
                </a:moveTo>
                <a:cubicBezTo>
                  <a:pt x="9117" y="37"/>
                  <a:pt x="7793" y="509"/>
                  <a:pt x="6715" y="1472"/>
                </a:cubicBezTo>
                <a:cubicBezTo>
                  <a:pt x="4911" y="3084"/>
                  <a:pt x="4435" y="5406"/>
                  <a:pt x="5353" y="8105"/>
                </a:cubicBezTo>
                <a:cubicBezTo>
                  <a:pt x="6243" y="10720"/>
                  <a:pt x="7874" y="12583"/>
                  <a:pt x="9805" y="13187"/>
                </a:cubicBezTo>
                <a:cubicBezTo>
                  <a:pt x="10396" y="13372"/>
                  <a:pt x="11566" y="13213"/>
                  <a:pt x="12324" y="12847"/>
                </a:cubicBezTo>
                <a:cubicBezTo>
                  <a:pt x="13788" y="12138"/>
                  <a:pt x="15180" y="10328"/>
                  <a:pt x="15978" y="8102"/>
                </a:cubicBezTo>
                <a:cubicBezTo>
                  <a:pt x="16300" y="7205"/>
                  <a:pt x="16368" y="6780"/>
                  <a:pt x="16376" y="5603"/>
                </a:cubicBezTo>
                <a:cubicBezTo>
                  <a:pt x="16385" y="4279"/>
                  <a:pt x="16355" y="4123"/>
                  <a:pt x="15934" y="3275"/>
                </a:cubicBezTo>
                <a:cubicBezTo>
                  <a:pt x="14860" y="1110"/>
                  <a:pt x="12650" y="-55"/>
                  <a:pt x="10442" y="2"/>
                </a:cubicBezTo>
                <a:close/>
                <a:moveTo>
                  <a:pt x="6059" y="12798"/>
                </a:moveTo>
                <a:cubicBezTo>
                  <a:pt x="6047" y="12781"/>
                  <a:pt x="5663" y="12857"/>
                  <a:pt x="5208" y="12970"/>
                </a:cubicBezTo>
                <a:cubicBezTo>
                  <a:pt x="3530" y="13387"/>
                  <a:pt x="1958" y="14444"/>
                  <a:pt x="1116" y="15719"/>
                </a:cubicBezTo>
                <a:cubicBezTo>
                  <a:pt x="22" y="17374"/>
                  <a:pt x="-311" y="19634"/>
                  <a:pt x="312" y="21175"/>
                </a:cubicBezTo>
                <a:lnTo>
                  <a:pt x="460" y="21545"/>
                </a:lnTo>
                <a:lnTo>
                  <a:pt x="1311" y="21545"/>
                </a:lnTo>
                <a:lnTo>
                  <a:pt x="10672" y="21512"/>
                </a:lnTo>
                <a:lnTo>
                  <a:pt x="20884" y="21479"/>
                </a:lnTo>
                <a:lnTo>
                  <a:pt x="21089" y="20937"/>
                </a:lnTo>
                <a:cubicBezTo>
                  <a:pt x="21203" y="20634"/>
                  <a:pt x="21289" y="19920"/>
                  <a:pt x="21288" y="19308"/>
                </a:cubicBezTo>
                <a:cubicBezTo>
                  <a:pt x="21282" y="16535"/>
                  <a:pt x="19544" y="14144"/>
                  <a:pt x="16842" y="13196"/>
                </a:cubicBezTo>
                <a:cubicBezTo>
                  <a:pt x="15412" y="12694"/>
                  <a:pt x="15293" y="12705"/>
                  <a:pt x="14850" y="13374"/>
                </a:cubicBezTo>
                <a:cubicBezTo>
                  <a:pt x="14422" y="14020"/>
                  <a:pt x="12732" y="15591"/>
                  <a:pt x="11457" y="16529"/>
                </a:cubicBezTo>
                <a:lnTo>
                  <a:pt x="10656" y="17119"/>
                </a:lnTo>
                <a:lnTo>
                  <a:pt x="9852" y="16529"/>
                </a:lnTo>
                <a:cubicBezTo>
                  <a:pt x="9411" y="16204"/>
                  <a:pt x="8580" y="15518"/>
                  <a:pt x="8005" y="15005"/>
                </a:cubicBezTo>
                <a:cubicBezTo>
                  <a:pt x="7138" y="14232"/>
                  <a:pt x="6797" y="13844"/>
                  <a:pt x="6059" y="12798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241300" dist="127000" dir="3513143">
              <a:srgbClr val="000000">
                <a:alpha val="60000"/>
              </a:srgbClr>
            </a:outerShdw>
          </a:effectLst>
        </p:spPr>
      </p:pic>
      <p:sp>
        <p:nvSpPr>
          <p:cNvPr id="365" name="Shape 365"/>
          <p:cNvSpPr/>
          <p:nvPr/>
        </p:nvSpPr>
        <p:spPr>
          <a:xfrm>
            <a:off x="730668" y="3339766"/>
            <a:ext cx="329882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Plan Humain</a:t>
            </a:r>
          </a:p>
        </p:txBody>
      </p:sp>
      <p:sp>
        <p:nvSpPr>
          <p:cNvPr id="366" name="Shape 366"/>
          <p:cNvSpPr/>
          <p:nvPr/>
        </p:nvSpPr>
        <p:spPr>
          <a:xfrm>
            <a:off x="8300246" y="3339766"/>
            <a:ext cx="3910331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Plan Technique</a:t>
            </a:r>
          </a:p>
        </p:txBody>
      </p:sp>
      <p:grpSp>
        <p:nvGrpSpPr>
          <p:cNvPr id="371" name="Group 371"/>
          <p:cNvGrpSpPr/>
          <p:nvPr/>
        </p:nvGrpSpPr>
        <p:grpSpPr>
          <a:xfrm>
            <a:off x="3555591" y="5666215"/>
            <a:ext cx="8580163" cy="1165986"/>
            <a:chOff x="0" y="0"/>
            <a:chExt cx="8580162" cy="1165984"/>
          </a:xfrm>
        </p:grpSpPr>
        <p:sp>
          <p:nvSpPr>
            <p:cNvPr id="367" name="Shape 367"/>
            <p:cNvSpPr/>
            <p:nvPr/>
          </p:nvSpPr>
          <p:spPr>
            <a:xfrm rot="16200000">
              <a:off x="6437932" y="238500"/>
              <a:ext cx="927485" cy="927485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68" name="Shape 368"/>
            <p:cNvSpPr/>
            <p:nvPr/>
          </p:nvSpPr>
          <p:spPr>
            <a:xfrm>
              <a:off x="7372011" y="428176"/>
              <a:ext cx="1208152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Lvl Up</a:t>
              </a:r>
            </a:p>
          </p:txBody>
        </p:sp>
        <p:sp>
          <p:nvSpPr>
            <p:cNvPr id="369" name="Shape 369"/>
            <p:cNvSpPr/>
            <p:nvPr/>
          </p:nvSpPr>
          <p:spPr>
            <a:xfrm rot="16200000">
              <a:off x="0" y="0"/>
              <a:ext cx="927485" cy="927485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70" name="Shape 370"/>
            <p:cNvSpPr/>
            <p:nvPr/>
          </p:nvSpPr>
          <p:spPr>
            <a:xfrm>
              <a:off x="934079" y="189676"/>
              <a:ext cx="1208152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Lvl Up</a:t>
              </a:r>
            </a:p>
          </p:txBody>
        </p:sp>
      </p:grpSp>
      <p:pic>
        <p:nvPicPr>
          <p:cNvPr id="372" name="image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24292" y="5335654"/>
            <a:ext cx="3023552" cy="2840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41300" dist="127000" dir="3513143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body" sz="quarter" idx="1"/>
          </p:nvPr>
        </p:nvSpPr>
        <p:spPr>
          <a:xfrm>
            <a:off x="925478" y="4515444"/>
            <a:ext cx="5565844" cy="722712"/>
          </a:xfrm>
          <a:prstGeom prst="rect">
            <a:avLst/>
          </a:prstGeom>
        </p:spPr>
        <p:txBody>
          <a:bodyPr/>
          <a:lstStyle/>
          <a:p>
            <a:pPr/>
            <a:r>
              <a:t>Avez vous des questions ?</a:t>
            </a:r>
          </a:p>
        </p:txBody>
      </p:sp>
      <p:pic>
        <p:nvPicPr>
          <p:cNvPr id="38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5239" y="2067123"/>
            <a:ext cx="5648864" cy="56445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82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6710" y="8266777"/>
            <a:ext cx="2076684" cy="106043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xfrm>
            <a:off x="1231900" y="391500"/>
            <a:ext cx="10541000" cy="12104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BENIGHT : LE PROJET</a:t>
            </a:r>
          </a:p>
        </p:txBody>
      </p:sp>
      <p:pic>
        <p:nvPicPr>
          <p:cNvPr id="18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78039" y="2067123"/>
            <a:ext cx="5648864" cy="56445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84" name="Shape 184"/>
          <p:cNvSpPr/>
          <p:nvPr/>
        </p:nvSpPr>
        <p:spPr>
          <a:xfrm>
            <a:off x="8655347" y="1812526"/>
            <a:ext cx="3676998" cy="1700363"/>
          </a:xfrm>
          <a:prstGeom prst="wedgeEllipseCallout">
            <a:avLst>
              <a:gd name="adj1" fmla="val -58403"/>
              <a:gd name="adj2" fmla="val 7337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Réservation de soirées</a:t>
            </a:r>
          </a:p>
        </p:txBody>
      </p:sp>
      <p:sp>
        <p:nvSpPr>
          <p:cNvPr id="185" name="Shape 185"/>
          <p:cNvSpPr/>
          <p:nvPr/>
        </p:nvSpPr>
        <p:spPr>
          <a:xfrm>
            <a:off x="484434" y="1721245"/>
            <a:ext cx="3676899" cy="1672383"/>
          </a:xfrm>
          <a:prstGeom prst="wedgeEllipseCallout">
            <a:avLst>
              <a:gd name="adj1" fmla="val 62778"/>
              <a:gd name="adj2" fmla="val 86347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Application Mobile &amp; Site Web</a:t>
            </a:r>
          </a:p>
        </p:txBody>
      </p:sp>
      <p:sp>
        <p:nvSpPr>
          <p:cNvPr id="186" name="Shape 186"/>
          <p:cNvSpPr/>
          <p:nvPr/>
        </p:nvSpPr>
        <p:spPr>
          <a:xfrm>
            <a:off x="434229" y="6838553"/>
            <a:ext cx="3677098" cy="1786931"/>
          </a:xfrm>
          <a:prstGeom prst="wedgeEllipseCallout">
            <a:avLst>
              <a:gd name="adj1" fmla="val 65493"/>
              <a:gd name="adj2" fmla="val -8815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Visionnage des photos</a:t>
            </a:r>
          </a:p>
        </p:txBody>
      </p:sp>
      <p:sp>
        <p:nvSpPr>
          <p:cNvPr id="187" name="Shape 187"/>
          <p:cNvSpPr/>
          <p:nvPr/>
        </p:nvSpPr>
        <p:spPr>
          <a:xfrm>
            <a:off x="8516639" y="7297241"/>
            <a:ext cx="3676850" cy="1725762"/>
          </a:xfrm>
          <a:prstGeom prst="wedgeEllipseCallout">
            <a:avLst>
              <a:gd name="adj1" fmla="val -50867"/>
              <a:gd name="adj2" fmla="val -115761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Ecoute des Mix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" grpId="1"/>
      <p:bldP build="whole" bldLvl="1" animBg="1" rev="0" advAuto="0" spid="187" grpId="4"/>
      <p:bldP build="whole" bldLvl="1" animBg="1" rev="0" advAuto="0" spid="186" grpId="3"/>
      <p:bldP build="whole" bldLvl="1" animBg="1" rev="0" advAuto="0" spid="184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xfrm>
            <a:off x="1231900" y="391500"/>
            <a:ext cx="10541000" cy="12104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Contexte : L’EIP</a:t>
            </a:r>
          </a:p>
        </p:txBody>
      </p:sp>
      <p:pic>
        <p:nvPicPr>
          <p:cNvPr id="192" name="image7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4042965" y="3874889"/>
            <a:ext cx="4918709" cy="25116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93" name="Shape 193"/>
          <p:cNvSpPr/>
          <p:nvPr/>
        </p:nvSpPr>
        <p:spPr>
          <a:xfrm>
            <a:off x="8905975" y="1718259"/>
            <a:ext cx="3676999" cy="1700362"/>
          </a:xfrm>
          <a:prstGeom prst="wedgeEllipseCallout">
            <a:avLst>
              <a:gd name="adj1" fmla="val -49422"/>
              <a:gd name="adj2" fmla="val 70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INNOVATION</a:t>
            </a:r>
          </a:p>
        </p:txBody>
      </p:sp>
      <p:sp>
        <p:nvSpPr>
          <p:cNvPr id="194" name="Shape 194"/>
          <p:cNvSpPr/>
          <p:nvPr/>
        </p:nvSpPr>
        <p:spPr>
          <a:xfrm>
            <a:off x="714176" y="1660723"/>
            <a:ext cx="3676899" cy="1672383"/>
          </a:xfrm>
          <a:prstGeom prst="wedgeEllipseCallout">
            <a:avLst>
              <a:gd name="adj1" fmla="val 46254"/>
              <a:gd name="adj2" fmla="val 69207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EN 2 ANS</a:t>
            </a:r>
          </a:p>
        </p:txBody>
      </p:sp>
      <p:sp>
        <p:nvSpPr>
          <p:cNvPr id="195" name="Shape 195"/>
          <p:cNvSpPr/>
          <p:nvPr/>
        </p:nvSpPr>
        <p:spPr>
          <a:xfrm>
            <a:off x="714176" y="7010995"/>
            <a:ext cx="3677098" cy="1786930"/>
          </a:xfrm>
          <a:prstGeom prst="wedgeEllipseCallout">
            <a:avLst>
              <a:gd name="adj1" fmla="val 40559"/>
              <a:gd name="adj2" fmla="val -7258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INTERNATIONAL</a:t>
            </a:r>
          </a:p>
        </p:txBody>
      </p:sp>
      <p:sp>
        <p:nvSpPr>
          <p:cNvPr id="196" name="Shape 196"/>
          <p:cNvSpPr/>
          <p:nvPr/>
        </p:nvSpPr>
        <p:spPr>
          <a:xfrm>
            <a:off x="8905975" y="7495182"/>
            <a:ext cx="3676850" cy="1725763"/>
          </a:xfrm>
          <a:prstGeom prst="wedgeEllipseCallout">
            <a:avLst>
              <a:gd name="adj1" fmla="val -45004"/>
              <a:gd name="adj2" fmla="val -10783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PROFESSIONEL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2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4"/>
      <p:bldP build="whole" bldLvl="1" animBg="1" rev="0" advAuto="0" spid="195" grpId="3"/>
      <p:bldP build="whole" bldLvl="1" animBg="1" rev="0" advAuto="0" spid="193" grpId="1"/>
      <p:bldP build="whole" bldLvl="1" animBg="1" rev="0" advAuto="0" spid="194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xfrm>
            <a:off x="288416" y="-367231"/>
            <a:ext cx="12427772" cy="26289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Presentation de l’Equipe</a:t>
            </a:r>
          </a:p>
        </p:txBody>
      </p:sp>
      <p:sp>
        <p:nvSpPr>
          <p:cNvPr id="201" name="Shape 201"/>
          <p:cNvSpPr/>
          <p:nvPr/>
        </p:nvSpPr>
        <p:spPr>
          <a:xfrm>
            <a:off x="518513" y="1828742"/>
            <a:ext cx="11967775" cy="304653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700">
                <a:solidFill>
                  <a:srgbClr val="FFFFFF"/>
                </a:solidFill>
              </a:defRPr>
            </a:pPr>
          </a:p>
        </p:txBody>
      </p:sp>
      <p:sp>
        <p:nvSpPr>
          <p:cNvPr id="202" name="Shape 202"/>
          <p:cNvSpPr/>
          <p:nvPr/>
        </p:nvSpPr>
        <p:spPr>
          <a:xfrm>
            <a:off x="518512" y="5737071"/>
            <a:ext cx="11967776" cy="304653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203" name="10984520_850328831677190_6516683091276821651_o.jpg"/>
          <p:cNvPicPr>
            <a:picLocks noChangeAspect="1"/>
          </p:cNvPicPr>
          <p:nvPr/>
        </p:nvPicPr>
        <p:blipFill>
          <a:blip r:embed="rId4">
            <a:extLst/>
          </a:blip>
          <a:srcRect l="15303" t="0" r="7553" b="0"/>
          <a:stretch>
            <a:fillRect/>
          </a:stretch>
        </p:blipFill>
        <p:spPr>
          <a:xfrm>
            <a:off x="8171321" y="2304852"/>
            <a:ext cx="1615479" cy="209413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04" name="11238972_10206816697766202_5841605281587795755_n.jpg"/>
          <p:cNvPicPr>
            <a:picLocks noChangeAspect="1"/>
          </p:cNvPicPr>
          <p:nvPr/>
        </p:nvPicPr>
        <p:blipFill>
          <a:blip r:embed="rId5">
            <a:extLst/>
          </a:blip>
          <a:srcRect l="22736" t="4667" r="9024" b="35808"/>
          <a:stretch>
            <a:fillRect/>
          </a:stretch>
        </p:blipFill>
        <p:spPr>
          <a:xfrm>
            <a:off x="3200808" y="2315219"/>
            <a:ext cx="1615478" cy="209413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05" name="1002671_10152320207244828_499890735_n.jpg"/>
          <p:cNvPicPr>
            <a:picLocks noChangeAspect="1"/>
          </p:cNvPicPr>
          <p:nvPr/>
        </p:nvPicPr>
        <p:blipFill>
          <a:blip r:embed="rId6">
            <a:extLst/>
          </a:blip>
          <a:srcRect l="23053" t="16234" r="23053" b="33697"/>
          <a:stretch>
            <a:fillRect/>
          </a:stretch>
        </p:blipFill>
        <p:spPr>
          <a:xfrm>
            <a:off x="1084343" y="6182579"/>
            <a:ext cx="1615478" cy="209413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06" name="IMG_0134.jpg"/>
          <p:cNvPicPr>
            <a:picLocks noChangeAspect="1"/>
          </p:cNvPicPr>
          <p:nvPr/>
        </p:nvPicPr>
        <p:blipFill>
          <a:blip r:embed="rId7">
            <a:extLst/>
          </a:blip>
          <a:srcRect l="13021" t="8475" r="13021" b="19621"/>
          <a:stretch>
            <a:fillRect/>
          </a:stretch>
        </p:blipFill>
        <p:spPr>
          <a:xfrm>
            <a:off x="5694661" y="6182579"/>
            <a:ext cx="1615478" cy="209413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07" name="11728769_10153516623346952_5074788942938820442_o.jpg"/>
          <p:cNvPicPr>
            <a:picLocks noChangeAspect="1"/>
          </p:cNvPicPr>
          <p:nvPr/>
        </p:nvPicPr>
        <p:blipFill>
          <a:blip r:embed="rId8">
            <a:extLst/>
          </a:blip>
          <a:srcRect l="45975" t="5076" r="15472" b="61590"/>
          <a:stretch>
            <a:fillRect/>
          </a:stretch>
        </p:blipFill>
        <p:spPr>
          <a:xfrm>
            <a:off x="10304978" y="6182579"/>
            <a:ext cx="1615479" cy="209413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08" name="Shape 208"/>
          <p:cNvSpPr/>
          <p:nvPr/>
        </p:nvSpPr>
        <p:spPr>
          <a:xfrm>
            <a:off x="7532720" y="1810140"/>
            <a:ext cx="2689480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Nestor Chissambot</a:t>
            </a:r>
          </a:p>
        </p:txBody>
      </p:sp>
      <p:sp>
        <p:nvSpPr>
          <p:cNvPr id="209" name="Shape 209"/>
          <p:cNvSpPr/>
          <p:nvPr/>
        </p:nvSpPr>
        <p:spPr>
          <a:xfrm>
            <a:off x="2885663" y="1803790"/>
            <a:ext cx="2245768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Antoine Galbois</a:t>
            </a:r>
          </a:p>
        </p:txBody>
      </p:sp>
      <p:sp>
        <p:nvSpPr>
          <p:cNvPr id="210" name="Shape 210"/>
          <p:cNvSpPr/>
          <p:nvPr/>
        </p:nvSpPr>
        <p:spPr>
          <a:xfrm>
            <a:off x="667700" y="8258126"/>
            <a:ext cx="2448764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Guillaume Martin</a:t>
            </a:r>
          </a:p>
        </p:txBody>
      </p:sp>
      <p:sp>
        <p:nvSpPr>
          <p:cNvPr id="211" name="Shape 211"/>
          <p:cNvSpPr/>
          <p:nvPr/>
        </p:nvSpPr>
        <p:spPr>
          <a:xfrm>
            <a:off x="5439181" y="8270826"/>
            <a:ext cx="2126438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Kevin Vacquier</a:t>
            </a:r>
          </a:p>
        </p:txBody>
      </p:sp>
      <p:sp>
        <p:nvSpPr>
          <p:cNvPr id="212" name="Shape 212"/>
          <p:cNvSpPr/>
          <p:nvPr/>
        </p:nvSpPr>
        <p:spPr>
          <a:xfrm>
            <a:off x="9780494" y="8258126"/>
            <a:ext cx="2664448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Jergino Ranarivelo</a:t>
            </a:r>
          </a:p>
        </p:txBody>
      </p:sp>
      <p:sp>
        <p:nvSpPr>
          <p:cNvPr id="213" name="Shape 213"/>
          <p:cNvSpPr/>
          <p:nvPr/>
        </p:nvSpPr>
        <p:spPr>
          <a:xfrm>
            <a:off x="3282227" y="4389125"/>
            <a:ext cx="1452640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Front-End</a:t>
            </a:r>
          </a:p>
        </p:txBody>
      </p:sp>
      <p:sp>
        <p:nvSpPr>
          <p:cNvPr id="214" name="Shape 214"/>
          <p:cNvSpPr/>
          <p:nvPr/>
        </p:nvSpPr>
        <p:spPr>
          <a:xfrm>
            <a:off x="7620630" y="4382775"/>
            <a:ext cx="2767661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Back-Office / UI-UX</a:t>
            </a:r>
          </a:p>
        </p:txBody>
      </p:sp>
      <p:sp>
        <p:nvSpPr>
          <p:cNvPr id="215" name="Shape 215"/>
          <p:cNvSpPr/>
          <p:nvPr/>
        </p:nvSpPr>
        <p:spPr>
          <a:xfrm>
            <a:off x="747938" y="5705489"/>
            <a:ext cx="2288287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Windows Phone</a:t>
            </a:r>
          </a:p>
        </p:txBody>
      </p:sp>
      <p:sp>
        <p:nvSpPr>
          <p:cNvPr id="216" name="Shape 216"/>
          <p:cNvSpPr/>
          <p:nvPr/>
        </p:nvSpPr>
        <p:spPr>
          <a:xfrm>
            <a:off x="5214581" y="5705489"/>
            <a:ext cx="2575638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Team Leader / iOS</a:t>
            </a:r>
          </a:p>
        </p:txBody>
      </p:sp>
      <p:sp>
        <p:nvSpPr>
          <p:cNvPr id="217" name="Shape 217"/>
          <p:cNvSpPr/>
          <p:nvPr/>
        </p:nvSpPr>
        <p:spPr>
          <a:xfrm>
            <a:off x="10522529" y="5705489"/>
            <a:ext cx="1180377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218" name="Shape 218"/>
          <p:cNvSpPr/>
          <p:nvPr/>
        </p:nvSpPr>
        <p:spPr>
          <a:xfrm>
            <a:off x="4924407" y="2932129"/>
            <a:ext cx="3155986" cy="1270001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9" name="Shape 219"/>
          <p:cNvSpPr/>
          <p:nvPr/>
        </p:nvSpPr>
        <p:spPr>
          <a:xfrm>
            <a:off x="2788911" y="6602357"/>
            <a:ext cx="2725726" cy="1270001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20" name="Shape 220"/>
          <p:cNvSpPr/>
          <p:nvPr/>
        </p:nvSpPr>
        <p:spPr>
          <a:xfrm>
            <a:off x="7489967" y="6594734"/>
            <a:ext cx="2634987" cy="1270001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21" name="Shape 221"/>
          <p:cNvSpPr/>
          <p:nvPr/>
        </p:nvSpPr>
        <p:spPr>
          <a:xfrm rot="5400000">
            <a:off x="5376340" y="4085024"/>
            <a:ext cx="2252120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30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0"/>
                            </p:stCondLst>
                            <p:childTnLst>
                              <p:par>
                                <p:cTn id="35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0"/>
                            </p:stCondLst>
                            <p:childTnLst>
                              <p:par>
                                <p:cTn id="40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45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0"/>
                            </p:stCondLst>
                            <p:childTnLst>
                              <p:par>
                                <p:cTn id="50" presetClass="entr" nodeType="after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0"/>
                            </p:stCondLst>
                            <p:childTnLst>
                              <p:par>
                                <p:cTn id="55" presetClass="entr" nodeType="after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0"/>
                            </p:stCondLst>
                            <p:childTnLst>
                              <p:par>
                                <p:cTn id="60" presetClass="entr" nodeType="after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0"/>
                            </p:stCondLst>
                            <p:childTnLst>
                              <p:par>
                                <p:cTn id="65" presetClass="entr" nodeType="after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0"/>
                            </p:stCondLst>
                            <p:childTnLst>
                              <p:par>
                                <p:cTn id="70" presetClass="entr" nodeType="after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0"/>
                            </p:stCondLst>
                            <p:childTnLst>
                              <p:par>
                                <p:cTn id="75" presetClass="entr" nodeType="afterEffect" presetSubtype="16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0"/>
                            </p:stCondLst>
                            <p:childTnLst>
                              <p:par>
                                <p:cTn id="80" presetClass="entr" nodeType="afterEffect" presetSubtype="16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0"/>
                            </p:stCondLst>
                            <p:childTnLst>
                              <p:par>
                                <p:cTn id="85" presetClass="entr" nodeType="afterEffect" presetSubtype="16" presetID="23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" grpId="3"/>
      <p:bldP build="whole" bldLvl="1" animBg="1" rev="0" advAuto="0" spid="202" grpId="9"/>
      <p:bldP build="whole" bldLvl="1" animBg="1" rev="0" advAuto="0" spid="205" grpId="8"/>
      <p:bldP build="whole" bldLvl="1" animBg="1" rev="0" advAuto="0" spid="214" grpId="7"/>
      <p:bldP build="whole" bldLvl="1" animBg="1" rev="0" advAuto="0" spid="211" grpId="17"/>
      <p:bldP build="whole" bldLvl="1" animBg="1" rev="0" advAuto="0" spid="206" grpId="11"/>
      <p:bldP build="whole" bldLvl="1" animBg="1" rev="0" advAuto="0" spid="209" grpId="2"/>
      <p:bldP build="whole" bldLvl="1" animBg="1" rev="0" advAuto="0" spid="215" grpId="12"/>
      <p:bldP build="whole" bldLvl="1" animBg="1" rev="0" advAuto="0" spid="212" grpId="15"/>
      <p:bldP build="whole" bldLvl="1" animBg="1" rev="0" advAuto="0" spid="213" grpId="6"/>
      <p:bldP build="whole" bldLvl="1" animBg="1" rev="0" advAuto="0" spid="210" grpId="16"/>
      <p:bldP build="whole" bldLvl="1" animBg="1" rev="0" advAuto="0" spid="207" grpId="10"/>
      <p:bldP build="whole" bldLvl="1" animBg="1" rev="0" advAuto="0" spid="204" grpId="4"/>
      <p:bldP build="whole" bldLvl="1" animBg="1" rev="0" advAuto="0" spid="203" grpId="5"/>
      <p:bldP build="whole" bldLvl="1" animBg="1" rev="0" advAuto="0" spid="201" grpId="1"/>
      <p:bldP build="whole" bldLvl="1" animBg="1" rev="0" advAuto="0" spid="216" grpId="13"/>
      <p:bldP build="whole" bldLvl="1" animBg="1" rev="0" advAuto="0" spid="217" grpId="1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xfrm>
            <a:off x="1231900" y="391500"/>
            <a:ext cx="10541000" cy="12104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L’Existant</a:t>
            </a:r>
          </a:p>
        </p:txBody>
      </p:sp>
      <p:sp>
        <p:nvSpPr>
          <p:cNvPr id="226" name="Shape 226"/>
          <p:cNvSpPr/>
          <p:nvPr/>
        </p:nvSpPr>
        <p:spPr>
          <a:xfrm>
            <a:off x="5199241" y="3536297"/>
            <a:ext cx="2231715" cy="2231714"/>
          </a:xfrm>
          <a:prstGeom prst="ellipse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27" name="Shape 227"/>
          <p:cNvSpPr/>
          <p:nvPr/>
        </p:nvSpPr>
        <p:spPr>
          <a:xfrm>
            <a:off x="5300695" y="3637750"/>
            <a:ext cx="2028831" cy="2028831"/>
          </a:xfrm>
          <a:prstGeom prst="ellipse">
            <a:avLst/>
          </a:prstGeom>
          <a:solidFill>
            <a:srgbClr val="F2EFE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28" name="Shape 228"/>
          <p:cNvSpPr/>
          <p:nvPr/>
        </p:nvSpPr>
        <p:spPr>
          <a:xfrm>
            <a:off x="2975495" y="2559206"/>
            <a:ext cx="1524369" cy="1524369"/>
          </a:xfrm>
          <a:prstGeom prst="ellipse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29" name="Shape 229"/>
          <p:cNvSpPr/>
          <p:nvPr/>
        </p:nvSpPr>
        <p:spPr>
          <a:xfrm>
            <a:off x="3044788" y="2628499"/>
            <a:ext cx="1385722" cy="1385722"/>
          </a:xfrm>
          <a:prstGeom prst="ellipse">
            <a:avLst/>
          </a:prstGeom>
          <a:solidFill>
            <a:srgbClr val="F2EFE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30" name="Shape 230"/>
          <p:cNvSpPr/>
          <p:nvPr/>
        </p:nvSpPr>
        <p:spPr>
          <a:xfrm>
            <a:off x="8232932" y="5666693"/>
            <a:ext cx="1524369" cy="1524293"/>
          </a:xfrm>
          <a:prstGeom prst="ellipse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8302225" y="5735987"/>
            <a:ext cx="1385790" cy="1385791"/>
          </a:xfrm>
          <a:prstGeom prst="ellipse">
            <a:avLst/>
          </a:prstGeom>
          <a:solidFill>
            <a:srgbClr val="F2EFE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32" name="Shape 232"/>
          <p:cNvSpPr/>
          <p:nvPr/>
        </p:nvSpPr>
        <p:spPr>
          <a:xfrm>
            <a:off x="1256508" y="3941344"/>
            <a:ext cx="1145222" cy="1145281"/>
          </a:xfrm>
          <a:prstGeom prst="ellipse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33" name="Shape 233"/>
          <p:cNvSpPr/>
          <p:nvPr/>
        </p:nvSpPr>
        <p:spPr>
          <a:xfrm>
            <a:off x="1308567" y="3993405"/>
            <a:ext cx="1041114" cy="1041166"/>
          </a:xfrm>
          <a:prstGeom prst="ellipse">
            <a:avLst/>
          </a:prstGeom>
          <a:solidFill>
            <a:srgbClr val="F2EFE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pic>
        <p:nvPicPr>
          <p:cNvPr id="234" name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5923" y="4299294"/>
            <a:ext cx="546511" cy="429439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10603010" y="4178233"/>
            <a:ext cx="1145282" cy="1145281"/>
          </a:xfrm>
          <a:prstGeom prst="ellipse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36" name="Shape 236"/>
          <p:cNvSpPr/>
          <p:nvPr/>
        </p:nvSpPr>
        <p:spPr>
          <a:xfrm>
            <a:off x="10655070" y="4230294"/>
            <a:ext cx="1041166" cy="1041166"/>
          </a:xfrm>
          <a:prstGeom prst="ellipse">
            <a:avLst/>
          </a:prstGeom>
          <a:solidFill>
            <a:srgbClr val="F2EFE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pic>
        <p:nvPicPr>
          <p:cNvPr id="237" name="image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0283" y="4514713"/>
            <a:ext cx="590798" cy="472381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3127068" y="6049172"/>
            <a:ext cx="1145222" cy="1145222"/>
          </a:xfrm>
          <a:prstGeom prst="ellipse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39" name="Shape 239"/>
          <p:cNvSpPr/>
          <p:nvPr/>
        </p:nvSpPr>
        <p:spPr>
          <a:xfrm>
            <a:off x="3179128" y="6101232"/>
            <a:ext cx="1041165" cy="1041166"/>
          </a:xfrm>
          <a:prstGeom prst="ellipse">
            <a:avLst/>
          </a:prstGeom>
          <a:solidFill>
            <a:srgbClr val="F2EFE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pic>
        <p:nvPicPr>
          <p:cNvPr id="240" name="image1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96713" y="6307473"/>
            <a:ext cx="606047" cy="62873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8542814" y="2671291"/>
            <a:ext cx="946515" cy="946516"/>
          </a:xfrm>
          <a:prstGeom prst="ellipse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42" name="Shape 242"/>
          <p:cNvSpPr/>
          <p:nvPr/>
        </p:nvSpPr>
        <p:spPr>
          <a:xfrm>
            <a:off x="8585840" y="2714319"/>
            <a:ext cx="860469" cy="860468"/>
          </a:xfrm>
          <a:prstGeom prst="ellipse">
            <a:avLst/>
          </a:prstGeom>
          <a:solidFill>
            <a:srgbClr val="F2EFE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pic>
        <p:nvPicPr>
          <p:cNvPr id="243" name="image1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56587" y="2958881"/>
            <a:ext cx="519015" cy="42943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4" name="Connector 244"/>
          <p:cNvCxnSpPr>
            <a:stCxn id="232" idx="0"/>
            <a:endCxn id="228" idx="0"/>
          </p:cNvCxnSpPr>
          <p:nvPr/>
        </p:nvCxnSpPr>
        <p:spPr>
          <a:xfrm flipV="1">
            <a:off x="1829118" y="3321390"/>
            <a:ext cx="1908562" cy="1192595"/>
          </a:xfrm>
          <a:prstGeom prst="straightConnector1">
            <a:avLst/>
          </a:prstGeom>
          <a:ln w="12700">
            <a:solidFill>
              <a:srgbClr val="F2EFE8"/>
            </a:solidFill>
            <a:prstDash val="dash"/>
            <a:miter/>
          </a:ln>
        </p:spPr>
      </p:cxnSp>
      <p:cxnSp>
        <p:nvCxnSpPr>
          <p:cNvPr id="245" name="Connector 245"/>
          <p:cNvCxnSpPr>
            <a:stCxn id="241" idx="0"/>
            <a:endCxn id="235" idx="0"/>
          </p:cNvCxnSpPr>
          <p:nvPr/>
        </p:nvCxnSpPr>
        <p:spPr>
          <a:xfrm>
            <a:off x="9016071" y="3144549"/>
            <a:ext cx="2159581" cy="1606325"/>
          </a:xfrm>
          <a:prstGeom prst="straightConnector1">
            <a:avLst/>
          </a:prstGeom>
          <a:ln w="12700">
            <a:solidFill>
              <a:srgbClr val="F2EFE8"/>
            </a:solidFill>
            <a:prstDash val="dash"/>
            <a:miter/>
          </a:ln>
        </p:spPr>
      </p:cxnSp>
      <p:cxnSp>
        <p:nvCxnSpPr>
          <p:cNvPr id="246" name="Connector 246"/>
          <p:cNvCxnSpPr>
            <a:stCxn id="239" idx="0"/>
            <a:endCxn id="227" idx="0"/>
          </p:cNvCxnSpPr>
          <p:nvPr/>
        </p:nvCxnSpPr>
        <p:spPr>
          <a:xfrm flipV="1">
            <a:off x="3699710" y="4652165"/>
            <a:ext cx="2615401" cy="1969650"/>
          </a:xfrm>
          <a:prstGeom prst="straightConnector1">
            <a:avLst/>
          </a:prstGeom>
          <a:ln w="12700">
            <a:solidFill>
              <a:srgbClr val="F2EFE8"/>
            </a:solidFill>
            <a:prstDash val="dash"/>
            <a:miter/>
          </a:ln>
        </p:spPr>
      </p:cxnSp>
      <p:cxnSp>
        <p:nvCxnSpPr>
          <p:cNvPr id="247" name="Connector 247"/>
          <p:cNvCxnSpPr>
            <a:stCxn id="228" idx="0"/>
            <a:endCxn id="227" idx="0"/>
          </p:cNvCxnSpPr>
          <p:nvPr/>
        </p:nvCxnSpPr>
        <p:spPr>
          <a:xfrm>
            <a:off x="3737679" y="3321390"/>
            <a:ext cx="2577432" cy="1330776"/>
          </a:xfrm>
          <a:prstGeom prst="straightConnector1">
            <a:avLst/>
          </a:prstGeom>
          <a:ln w="12700">
            <a:solidFill>
              <a:srgbClr val="F2EFE8"/>
            </a:solidFill>
            <a:prstDash val="dash"/>
            <a:miter/>
          </a:ln>
        </p:spPr>
      </p:cxnSp>
      <p:cxnSp>
        <p:nvCxnSpPr>
          <p:cNvPr id="248" name="Connector 248"/>
          <p:cNvCxnSpPr>
            <a:stCxn id="233" idx="0"/>
            <a:endCxn id="239" idx="0"/>
          </p:cNvCxnSpPr>
          <p:nvPr/>
        </p:nvCxnSpPr>
        <p:spPr>
          <a:xfrm>
            <a:off x="1829124" y="4513988"/>
            <a:ext cx="1870587" cy="2107827"/>
          </a:xfrm>
          <a:prstGeom prst="straightConnector1">
            <a:avLst/>
          </a:prstGeom>
          <a:ln w="12700">
            <a:solidFill>
              <a:srgbClr val="F2EFE8"/>
            </a:solidFill>
            <a:prstDash val="dash"/>
            <a:miter/>
          </a:ln>
        </p:spPr>
      </p:cxnSp>
      <p:cxnSp>
        <p:nvCxnSpPr>
          <p:cNvPr id="249" name="Connector 249"/>
          <p:cNvCxnSpPr>
            <a:stCxn id="226" idx="0"/>
            <a:endCxn id="242" idx="0"/>
          </p:cNvCxnSpPr>
          <p:nvPr/>
        </p:nvCxnSpPr>
        <p:spPr>
          <a:xfrm flipV="1">
            <a:off x="6315098" y="3144552"/>
            <a:ext cx="2700977" cy="1507603"/>
          </a:xfrm>
          <a:prstGeom prst="straightConnector1">
            <a:avLst/>
          </a:prstGeom>
          <a:ln w="12700">
            <a:solidFill>
              <a:srgbClr val="F2EFE8"/>
            </a:solidFill>
            <a:prstDash val="dash"/>
            <a:miter/>
          </a:ln>
        </p:spPr>
      </p:cxnSp>
      <p:sp>
        <p:nvSpPr>
          <p:cNvPr id="250" name="Shape 250"/>
          <p:cNvSpPr/>
          <p:nvPr/>
        </p:nvSpPr>
        <p:spPr>
          <a:xfrm flipV="1">
            <a:off x="9471863" y="5119007"/>
            <a:ext cx="1335714" cy="1178696"/>
          </a:xfrm>
          <a:prstGeom prst="line">
            <a:avLst/>
          </a:prstGeom>
          <a:ln w="12700">
            <a:solidFill>
              <a:srgbClr val="F2EFE8"/>
            </a:solidFill>
            <a:prstDash val="dash"/>
            <a:miter/>
          </a:ln>
        </p:spPr>
        <p:txBody>
          <a:bodyPr lIns="45718" tIns="45718" rIns="45718" bIns="45718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cxnSp>
        <p:nvCxnSpPr>
          <p:cNvPr id="251" name="Connector 251"/>
          <p:cNvCxnSpPr>
            <a:stCxn id="231" idx="0"/>
            <a:endCxn id="227" idx="0"/>
          </p:cNvCxnSpPr>
          <p:nvPr/>
        </p:nvCxnSpPr>
        <p:spPr>
          <a:xfrm flipH="1" flipV="1">
            <a:off x="6315110" y="4652165"/>
            <a:ext cx="2680010" cy="1776718"/>
          </a:xfrm>
          <a:prstGeom prst="straightConnector1">
            <a:avLst/>
          </a:prstGeom>
          <a:ln w="12700">
            <a:solidFill>
              <a:srgbClr val="F2EFE8"/>
            </a:solidFill>
            <a:prstDash val="dash"/>
            <a:miter/>
          </a:ln>
        </p:spPr>
      </p:cxnSp>
      <p:pic>
        <p:nvPicPr>
          <p:cNvPr id="252" name="image1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61275" y="2795821"/>
            <a:ext cx="1280604" cy="755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15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2299622">
            <a:off x="5442451" y="4491053"/>
            <a:ext cx="1872616" cy="328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16.jpe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448395" y="6165403"/>
            <a:ext cx="1087898" cy="526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xfrm>
            <a:off x="1231900" y="391500"/>
            <a:ext cx="10541000" cy="12104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Les Fonctionnalités</a:t>
            </a:r>
          </a:p>
        </p:txBody>
      </p:sp>
      <p:grpSp>
        <p:nvGrpSpPr>
          <p:cNvPr id="267" name="Group 267"/>
          <p:cNvGrpSpPr/>
          <p:nvPr/>
        </p:nvGrpSpPr>
        <p:grpSpPr>
          <a:xfrm>
            <a:off x="957940" y="2514595"/>
            <a:ext cx="11088920" cy="4673611"/>
            <a:chOff x="-1" y="0"/>
            <a:chExt cx="11088919" cy="4673609"/>
          </a:xfrm>
        </p:grpSpPr>
        <p:grpSp>
          <p:nvGrpSpPr>
            <p:cNvPr id="261" name="Group 261"/>
            <p:cNvGrpSpPr/>
            <p:nvPr/>
          </p:nvGrpSpPr>
          <p:grpSpPr>
            <a:xfrm>
              <a:off x="-2" y="0"/>
              <a:ext cx="11088920" cy="4673610"/>
              <a:chOff x="0" y="0"/>
              <a:chExt cx="11088919" cy="4673608"/>
            </a:xfrm>
          </p:grpSpPr>
          <p:sp>
            <p:nvSpPr>
              <p:cNvPr id="259" name="Shape 259"/>
              <p:cNvSpPr/>
              <p:nvPr/>
            </p:nvSpPr>
            <p:spPr>
              <a:xfrm flipH="1" rot="10800000">
                <a:off x="-1" y="4151091"/>
                <a:ext cx="11088921" cy="522518"/>
              </a:xfrm>
              <a:prstGeom prst="rect">
                <a:avLst/>
              </a:prstGeom>
              <a:solidFill>
                <a:srgbClr val="4E4E4E">
                  <a:alpha val="1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</a:p>
            </p:txBody>
          </p:sp>
          <p:sp>
            <p:nvSpPr>
              <p:cNvPr id="260" name="Shape 260"/>
              <p:cNvSpPr/>
              <p:nvPr/>
            </p:nvSpPr>
            <p:spPr>
              <a:xfrm>
                <a:off x="-1" y="0"/>
                <a:ext cx="11088921" cy="4513951"/>
              </a:xfrm>
              <a:prstGeom prst="rect">
                <a:avLst/>
              </a:prstGeom>
              <a:solidFill>
                <a:srgbClr val="F2EFE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</a:p>
            </p:txBody>
          </p:sp>
        </p:grpSp>
        <p:sp>
          <p:nvSpPr>
            <p:cNvPr id="262" name="Shape 262"/>
            <p:cNvSpPr/>
            <p:nvPr/>
          </p:nvSpPr>
          <p:spPr>
            <a:xfrm>
              <a:off x="3686628" y="-1"/>
              <a:ext cx="3686633" cy="4513950"/>
            </a:xfrm>
            <a:prstGeom prst="rect">
              <a:avLst/>
            </a:prstGeom>
            <a:solidFill>
              <a:srgbClr val="EAE5D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263" name="Shape 263"/>
            <p:cNvSpPr/>
            <p:nvPr/>
          </p:nvSpPr>
          <p:spPr>
            <a:xfrm flipH="1">
              <a:off x="3686627" y="0"/>
              <a:ext cx="1" cy="4513948"/>
            </a:xfrm>
            <a:prstGeom prst="line">
              <a:avLst/>
            </a:prstGeom>
            <a:noFill/>
            <a:ln w="3175" cap="flat">
              <a:solidFill>
                <a:srgbClr val="D7D1C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4" name="Shape 264"/>
            <p:cNvSpPr/>
            <p:nvPr/>
          </p:nvSpPr>
          <p:spPr>
            <a:xfrm flipH="1">
              <a:off x="7373260" y="-1"/>
              <a:ext cx="1" cy="4513950"/>
            </a:xfrm>
            <a:prstGeom prst="line">
              <a:avLst/>
            </a:prstGeom>
            <a:noFill/>
            <a:ln w="3175" cap="flat">
              <a:solidFill>
                <a:srgbClr val="D7D1C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5" name="Shape 265"/>
            <p:cNvSpPr/>
            <p:nvPr/>
          </p:nvSpPr>
          <p:spPr>
            <a:xfrm>
              <a:off x="3544352" y="2104619"/>
              <a:ext cx="304698" cy="304683"/>
            </a:xfrm>
            <a:prstGeom prst="ellipse">
              <a:avLst/>
            </a:prstGeom>
            <a:solidFill>
              <a:srgbClr val="EAE5DA"/>
            </a:solidFill>
            <a:ln w="12700" cap="flat">
              <a:solidFill>
                <a:srgbClr val="D7D1C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266" name="Shape 266"/>
            <p:cNvSpPr/>
            <p:nvPr/>
          </p:nvSpPr>
          <p:spPr>
            <a:xfrm>
              <a:off x="7230981" y="2104619"/>
              <a:ext cx="304699" cy="304683"/>
            </a:xfrm>
            <a:prstGeom prst="ellipse">
              <a:avLst/>
            </a:prstGeom>
            <a:solidFill>
              <a:srgbClr val="EAE5DA"/>
            </a:solidFill>
            <a:ln w="12700" cap="flat">
              <a:solidFill>
                <a:srgbClr val="D7D1C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pic>
        <p:nvPicPr>
          <p:cNvPr id="268" name="image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79607" y="3509063"/>
            <a:ext cx="2226272" cy="2226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81934" y="3601734"/>
            <a:ext cx="2040932" cy="2040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1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81295" y="3691438"/>
            <a:ext cx="2043898" cy="2043898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1231900" y="7642435"/>
            <a:ext cx="10541000" cy="1210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49148">
              <a:lnSpc>
                <a:spcPct val="90000"/>
              </a:lnSpc>
              <a:defRPr cap="all" sz="6768">
                <a:solidFill>
                  <a:srgbClr val="DEDEDE"/>
                </a:solidFill>
              </a:defRPr>
            </a:lvl1pPr>
          </a:lstStyle>
          <a:p>
            <a:pPr/>
            <a:r>
              <a:t>COUTEAU SUISSE DU CLUBBER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title"/>
          </p:nvPr>
        </p:nvSpPr>
        <p:spPr>
          <a:xfrm>
            <a:off x="1231900" y="391500"/>
            <a:ext cx="10541000" cy="1210464"/>
          </a:xfrm>
          <a:prstGeom prst="rect">
            <a:avLst/>
          </a:prstGeom>
        </p:spPr>
        <p:txBody>
          <a:bodyPr/>
          <a:lstStyle>
            <a:lvl1pPr algn="ctr" defTabSz="566674">
              <a:defRPr sz="6984"/>
            </a:lvl1pPr>
          </a:lstStyle>
          <a:p>
            <a:pPr/>
            <a:r>
              <a:t>Le Choix des Technologies</a:t>
            </a:r>
          </a:p>
        </p:txBody>
      </p:sp>
      <p:grpSp>
        <p:nvGrpSpPr>
          <p:cNvPr id="280" name="Group 280"/>
          <p:cNvGrpSpPr/>
          <p:nvPr/>
        </p:nvGrpSpPr>
        <p:grpSpPr>
          <a:xfrm>
            <a:off x="901959" y="3281733"/>
            <a:ext cx="5960594" cy="4386797"/>
            <a:chOff x="-2" y="-2"/>
            <a:chExt cx="5960592" cy="4386795"/>
          </a:xfrm>
        </p:grpSpPr>
        <p:grpSp>
          <p:nvGrpSpPr>
            <p:cNvPr id="278" name="Group 278"/>
            <p:cNvGrpSpPr/>
            <p:nvPr/>
          </p:nvGrpSpPr>
          <p:grpSpPr>
            <a:xfrm>
              <a:off x="-3" y="-3"/>
              <a:ext cx="5960594" cy="4386796"/>
              <a:chOff x="-1" y="-1"/>
              <a:chExt cx="5960592" cy="4386795"/>
            </a:xfrm>
          </p:grpSpPr>
          <p:sp>
            <p:nvSpPr>
              <p:cNvPr id="276" name="Shape 276"/>
              <p:cNvSpPr/>
              <p:nvPr/>
            </p:nvSpPr>
            <p:spPr>
              <a:xfrm>
                <a:off x="99040" y="132018"/>
                <a:ext cx="5861552" cy="4254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18" y="1150"/>
                    </a:moveTo>
                    <a:cubicBezTo>
                      <a:pt x="6924" y="1150"/>
                      <a:pt x="14305" y="0"/>
                      <a:pt x="20411" y="0"/>
                    </a:cubicBezTo>
                    <a:lnTo>
                      <a:pt x="21600" y="1150"/>
                    </a:lnTo>
                    <a:lnTo>
                      <a:pt x="21600" y="21600"/>
                    </a:lnTo>
                    <a:lnTo>
                      <a:pt x="818" y="21600"/>
                    </a:lnTo>
                    <a:lnTo>
                      <a:pt x="0" y="20578"/>
                    </a:lnTo>
                    <a:lnTo>
                      <a:pt x="818" y="1150"/>
                    </a:lnTo>
                    <a:close/>
                  </a:path>
                </a:pathLst>
              </a:custGeom>
              <a:solidFill>
                <a:srgbClr val="4E4E4E">
                  <a:alpha val="1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pPr>
              </a:p>
            </p:txBody>
          </p:sp>
          <p:pic>
            <p:nvPicPr>
              <p:cNvPr id="277" name="image2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2" y="-2"/>
                <a:ext cx="5936459" cy="42922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79" name="image21.jpe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545" t="24455" r="6035" b="43813"/>
            <a:stretch>
              <a:fillRect/>
            </a:stretch>
          </p:blipFill>
          <p:spPr>
            <a:xfrm>
              <a:off x="111061" y="1147574"/>
              <a:ext cx="5616772" cy="29347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81" name="Capture d’écran 2015-09-12 à 18.18.2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07050" y="2208443"/>
            <a:ext cx="3661454" cy="6533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title"/>
          </p:nvPr>
        </p:nvSpPr>
        <p:spPr>
          <a:xfrm>
            <a:off x="1231900" y="391500"/>
            <a:ext cx="10541000" cy="12104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Coté WEB</a:t>
            </a:r>
          </a:p>
        </p:txBody>
      </p:sp>
      <p:pic>
        <p:nvPicPr>
          <p:cNvPr id="286" name="image27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0454" y="2524251"/>
            <a:ext cx="3523891" cy="146771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90500" dist="0" dir="5400000">
              <a:srgbClr val="FFFFFF"/>
            </a:outerShdw>
          </a:effectLst>
        </p:spPr>
      </p:pic>
      <p:sp>
        <p:nvSpPr>
          <p:cNvPr id="287" name="Shape 287"/>
          <p:cNvSpPr/>
          <p:nvPr/>
        </p:nvSpPr>
        <p:spPr>
          <a:xfrm>
            <a:off x="4516323" y="1906586"/>
            <a:ext cx="3972154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Services Cloud - BDD</a:t>
            </a:r>
          </a:p>
        </p:txBody>
      </p:sp>
      <p:pic>
        <p:nvPicPr>
          <p:cNvPr id="288" name="pasted-image.tif"/>
          <p:cNvPicPr>
            <a:picLocks noChangeAspect="1"/>
          </p:cNvPicPr>
          <p:nvPr/>
        </p:nvPicPr>
        <p:blipFill>
          <a:blip r:embed="rId4">
            <a:extLst/>
          </a:blip>
          <a:srcRect l="6495" t="16474" r="5777" b="18862"/>
          <a:stretch>
            <a:fillRect/>
          </a:stretch>
        </p:blipFill>
        <p:spPr>
          <a:xfrm>
            <a:off x="10968200" y="1198268"/>
            <a:ext cx="1333786" cy="983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3" h="21544" fill="norm" stroke="1" extrusionOk="0">
                <a:moveTo>
                  <a:pt x="10000" y="27"/>
                </a:moveTo>
                <a:cubicBezTo>
                  <a:pt x="9589" y="104"/>
                  <a:pt x="9116" y="349"/>
                  <a:pt x="8521" y="766"/>
                </a:cubicBezTo>
                <a:cubicBezTo>
                  <a:pt x="7984" y="1144"/>
                  <a:pt x="7885" y="1167"/>
                  <a:pt x="7145" y="1183"/>
                </a:cubicBezTo>
                <a:cubicBezTo>
                  <a:pt x="6507" y="1198"/>
                  <a:pt x="6294" y="1251"/>
                  <a:pt x="6063" y="1436"/>
                </a:cubicBezTo>
                <a:cubicBezTo>
                  <a:pt x="5905" y="1562"/>
                  <a:pt x="5616" y="1704"/>
                  <a:pt x="5417" y="1749"/>
                </a:cubicBezTo>
                <a:cubicBezTo>
                  <a:pt x="4751" y="1898"/>
                  <a:pt x="3112" y="2585"/>
                  <a:pt x="2511" y="2966"/>
                </a:cubicBezTo>
                <a:cubicBezTo>
                  <a:pt x="1557" y="3571"/>
                  <a:pt x="1082" y="4351"/>
                  <a:pt x="680" y="5958"/>
                </a:cubicBezTo>
                <a:cubicBezTo>
                  <a:pt x="251" y="7673"/>
                  <a:pt x="21" y="9912"/>
                  <a:pt x="2" y="12368"/>
                </a:cubicBezTo>
                <a:cubicBezTo>
                  <a:pt x="-18" y="14824"/>
                  <a:pt x="169" y="17491"/>
                  <a:pt x="565" y="20064"/>
                </a:cubicBezTo>
                <a:cubicBezTo>
                  <a:pt x="663" y="20701"/>
                  <a:pt x="795" y="21298"/>
                  <a:pt x="859" y="21386"/>
                </a:cubicBezTo>
                <a:cubicBezTo>
                  <a:pt x="929" y="21481"/>
                  <a:pt x="1099" y="21536"/>
                  <a:pt x="1307" y="21543"/>
                </a:cubicBezTo>
                <a:cubicBezTo>
                  <a:pt x="1516" y="21550"/>
                  <a:pt x="1762" y="21506"/>
                  <a:pt x="1986" y="21421"/>
                </a:cubicBezTo>
                <a:cubicBezTo>
                  <a:pt x="2294" y="21305"/>
                  <a:pt x="2304" y="21296"/>
                  <a:pt x="2236" y="20952"/>
                </a:cubicBezTo>
                <a:cubicBezTo>
                  <a:pt x="2127" y="20406"/>
                  <a:pt x="2178" y="17269"/>
                  <a:pt x="2319" y="15855"/>
                </a:cubicBezTo>
                <a:cubicBezTo>
                  <a:pt x="2457" y="14465"/>
                  <a:pt x="2637" y="13793"/>
                  <a:pt x="2997" y="13342"/>
                </a:cubicBezTo>
                <a:cubicBezTo>
                  <a:pt x="3128" y="13178"/>
                  <a:pt x="3617" y="12752"/>
                  <a:pt x="4079" y="12402"/>
                </a:cubicBezTo>
                <a:cubicBezTo>
                  <a:pt x="5062" y="11657"/>
                  <a:pt x="5158" y="11676"/>
                  <a:pt x="5468" y="12611"/>
                </a:cubicBezTo>
                <a:cubicBezTo>
                  <a:pt x="5723" y="13379"/>
                  <a:pt x="5820" y="14386"/>
                  <a:pt x="5916" y="17273"/>
                </a:cubicBezTo>
                <a:cubicBezTo>
                  <a:pt x="5975" y="19040"/>
                  <a:pt x="6025" y="19717"/>
                  <a:pt x="6108" y="19830"/>
                </a:cubicBezTo>
                <a:cubicBezTo>
                  <a:pt x="6170" y="19914"/>
                  <a:pt x="6461" y="20021"/>
                  <a:pt x="6748" y="20064"/>
                </a:cubicBezTo>
                <a:lnTo>
                  <a:pt x="7267" y="20143"/>
                </a:lnTo>
                <a:lnTo>
                  <a:pt x="7363" y="20595"/>
                </a:lnTo>
                <a:cubicBezTo>
                  <a:pt x="7446" y="20999"/>
                  <a:pt x="7491" y="21051"/>
                  <a:pt x="7824" y="21169"/>
                </a:cubicBezTo>
                <a:cubicBezTo>
                  <a:pt x="8345" y="21354"/>
                  <a:pt x="9379" y="21348"/>
                  <a:pt x="10269" y="21152"/>
                </a:cubicBezTo>
                <a:cubicBezTo>
                  <a:pt x="11119" y="20964"/>
                  <a:pt x="11431" y="20815"/>
                  <a:pt x="11485" y="20551"/>
                </a:cubicBezTo>
                <a:cubicBezTo>
                  <a:pt x="11506" y="20453"/>
                  <a:pt x="11546" y="19235"/>
                  <a:pt x="11575" y="17847"/>
                </a:cubicBezTo>
                <a:cubicBezTo>
                  <a:pt x="11620" y="15671"/>
                  <a:pt x="11652" y="15279"/>
                  <a:pt x="11780" y="15038"/>
                </a:cubicBezTo>
                <a:cubicBezTo>
                  <a:pt x="12138" y="14360"/>
                  <a:pt x="12257" y="14877"/>
                  <a:pt x="12273" y="17116"/>
                </a:cubicBezTo>
                <a:cubicBezTo>
                  <a:pt x="12277" y="17795"/>
                  <a:pt x="12303" y="18466"/>
                  <a:pt x="12330" y="18603"/>
                </a:cubicBezTo>
                <a:cubicBezTo>
                  <a:pt x="12391" y="18912"/>
                  <a:pt x="12786" y="19081"/>
                  <a:pt x="13457" y="19082"/>
                </a:cubicBezTo>
                <a:cubicBezTo>
                  <a:pt x="13923" y="19082"/>
                  <a:pt x="13939" y="19088"/>
                  <a:pt x="14052" y="19456"/>
                </a:cubicBezTo>
                <a:cubicBezTo>
                  <a:pt x="14189" y="19900"/>
                  <a:pt x="14289" y="19949"/>
                  <a:pt x="15300" y="20047"/>
                </a:cubicBezTo>
                <a:cubicBezTo>
                  <a:pt x="15962" y="20111"/>
                  <a:pt x="17110" y="19985"/>
                  <a:pt x="17586" y="19795"/>
                </a:cubicBezTo>
                <a:cubicBezTo>
                  <a:pt x="17848" y="19690"/>
                  <a:pt x="17894" y="19333"/>
                  <a:pt x="17938" y="17203"/>
                </a:cubicBezTo>
                <a:cubicBezTo>
                  <a:pt x="17989" y="14700"/>
                  <a:pt x="18057" y="14082"/>
                  <a:pt x="18418" y="12933"/>
                </a:cubicBezTo>
                <a:cubicBezTo>
                  <a:pt x="18567" y="12456"/>
                  <a:pt x="18769" y="11742"/>
                  <a:pt x="18866" y="11341"/>
                </a:cubicBezTo>
                <a:cubicBezTo>
                  <a:pt x="19309" y="9494"/>
                  <a:pt x="19209" y="6541"/>
                  <a:pt x="18642" y="4819"/>
                </a:cubicBezTo>
                <a:cubicBezTo>
                  <a:pt x="18554" y="4552"/>
                  <a:pt x="18501" y="4293"/>
                  <a:pt x="18527" y="4236"/>
                </a:cubicBezTo>
                <a:cubicBezTo>
                  <a:pt x="18600" y="4074"/>
                  <a:pt x="19647" y="4258"/>
                  <a:pt x="19813" y="4462"/>
                </a:cubicBezTo>
                <a:cubicBezTo>
                  <a:pt x="19894" y="4561"/>
                  <a:pt x="19954" y="4761"/>
                  <a:pt x="19954" y="4906"/>
                </a:cubicBezTo>
                <a:cubicBezTo>
                  <a:pt x="19954" y="5050"/>
                  <a:pt x="20035" y="5277"/>
                  <a:pt x="20133" y="5410"/>
                </a:cubicBezTo>
                <a:lnTo>
                  <a:pt x="20312" y="5654"/>
                </a:lnTo>
                <a:lnTo>
                  <a:pt x="20383" y="5410"/>
                </a:lnTo>
                <a:cubicBezTo>
                  <a:pt x="20460" y="5125"/>
                  <a:pt x="20560" y="5107"/>
                  <a:pt x="20703" y="5341"/>
                </a:cubicBezTo>
                <a:cubicBezTo>
                  <a:pt x="20759" y="5433"/>
                  <a:pt x="20853" y="5506"/>
                  <a:pt x="20914" y="5506"/>
                </a:cubicBezTo>
                <a:cubicBezTo>
                  <a:pt x="21122" y="5506"/>
                  <a:pt x="20688" y="4701"/>
                  <a:pt x="20389" y="4532"/>
                </a:cubicBezTo>
                <a:cubicBezTo>
                  <a:pt x="19992" y="4306"/>
                  <a:pt x="20096" y="4113"/>
                  <a:pt x="20665" y="4019"/>
                </a:cubicBezTo>
                <a:cubicBezTo>
                  <a:pt x="21164" y="3935"/>
                  <a:pt x="21582" y="3752"/>
                  <a:pt x="21503" y="3645"/>
                </a:cubicBezTo>
                <a:cubicBezTo>
                  <a:pt x="21479" y="3612"/>
                  <a:pt x="21212" y="3663"/>
                  <a:pt x="20908" y="3766"/>
                </a:cubicBezTo>
                <a:cubicBezTo>
                  <a:pt x="20164" y="4020"/>
                  <a:pt x="20051" y="3882"/>
                  <a:pt x="20498" y="3253"/>
                </a:cubicBezTo>
                <a:cubicBezTo>
                  <a:pt x="20802" y="2826"/>
                  <a:pt x="20809" y="2792"/>
                  <a:pt x="20620" y="2827"/>
                </a:cubicBezTo>
                <a:cubicBezTo>
                  <a:pt x="20494" y="2851"/>
                  <a:pt x="20335" y="3038"/>
                  <a:pt x="20197" y="3314"/>
                </a:cubicBezTo>
                <a:cubicBezTo>
                  <a:pt x="20010" y="3689"/>
                  <a:pt x="19928" y="3760"/>
                  <a:pt x="19660" y="3784"/>
                </a:cubicBezTo>
                <a:cubicBezTo>
                  <a:pt x="19257" y="3819"/>
                  <a:pt x="17827" y="3231"/>
                  <a:pt x="17246" y="2792"/>
                </a:cubicBezTo>
                <a:cubicBezTo>
                  <a:pt x="16095" y="1921"/>
                  <a:pt x="14110" y="1180"/>
                  <a:pt x="12343" y="957"/>
                </a:cubicBezTo>
                <a:cubicBezTo>
                  <a:pt x="11946" y="907"/>
                  <a:pt x="11669" y="816"/>
                  <a:pt x="11607" y="714"/>
                </a:cubicBezTo>
                <a:cubicBezTo>
                  <a:pt x="11552" y="624"/>
                  <a:pt x="11325" y="428"/>
                  <a:pt x="11108" y="279"/>
                </a:cubicBezTo>
                <a:cubicBezTo>
                  <a:pt x="10758" y="38"/>
                  <a:pt x="10411" y="-50"/>
                  <a:pt x="10000" y="27"/>
                </a:cubicBezTo>
                <a:close/>
              </a:path>
            </a:pathLst>
          </a:custGeom>
          <a:ln w="25400">
            <a:miter lim="400000"/>
          </a:ln>
          <a:effectLst>
            <a:outerShdw sx="100000" sy="100000" kx="0" ky="0" algn="b" rotWithShape="0" blurRad="63500" dist="25400" dir="5400000">
              <a:srgbClr val="FFFFFF"/>
            </a:outerShdw>
          </a:effectLst>
        </p:spPr>
      </p:pic>
      <p:sp>
        <p:nvSpPr>
          <p:cNvPr id="289" name="Shape 289"/>
          <p:cNvSpPr/>
          <p:nvPr/>
        </p:nvSpPr>
        <p:spPr>
          <a:xfrm rot="4212620">
            <a:off x="6432768" y="5276949"/>
            <a:ext cx="3881213" cy="1433066"/>
          </a:xfrm>
          <a:prstGeom prst="leftRightArrow">
            <a:avLst>
              <a:gd name="adj1" fmla="val 32000"/>
              <a:gd name="adj2" fmla="val 73641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90" name="Shape 290"/>
          <p:cNvSpPr/>
          <p:nvPr/>
        </p:nvSpPr>
        <p:spPr>
          <a:xfrm rot="8400000">
            <a:off x="3132141" y="3361546"/>
            <a:ext cx="1660074" cy="1270001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91" name="Shape 291"/>
          <p:cNvSpPr/>
          <p:nvPr/>
        </p:nvSpPr>
        <p:spPr>
          <a:xfrm>
            <a:off x="2396354" y="6554484"/>
            <a:ext cx="2854314" cy="1244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4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three.js</a:t>
            </a:r>
          </a:p>
        </p:txBody>
      </p:sp>
      <p:sp>
        <p:nvSpPr>
          <p:cNvPr id="292" name="Shape 292"/>
          <p:cNvSpPr/>
          <p:nvPr/>
        </p:nvSpPr>
        <p:spPr>
          <a:xfrm rot="2400000">
            <a:off x="2433831" y="5973642"/>
            <a:ext cx="1328889" cy="744807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93" name="Shape 293"/>
          <p:cNvSpPr/>
          <p:nvPr/>
        </p:nvSpPr>
        <p:spPr>
          <a:xfrm>
            <a:off x="1162788" y="3835042"/>
            <a:ext cx="1898752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Front-End</a:t>
            </a:r>
          </a:p>
        </p:txBody>
      </p:sp>
      <p:sp>
        <p:nvSpPr>
          <p:cNvPr id="294" name="Shape 294"/>
          <p:cNvSpPr/>
          <p:nvPr/>
        </p:nvSpPr>
        <p:spPr>
          <a:xfrm>
            <a:off x="8590406" y="5479038"/>
            <a:ext cx="2256283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Back-Office</a:t>
            </a:r>
          </a:p>
        </p:txBody>
      </p:sp>
      <p:pic>
        <p:nvPicPr>
          <p:cNvPr id="295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32054" y="7613708"/>
            <a:ext cx="4864101" cy="1371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0" dir="5400000">
              <a:srgbClr val="FFFFFF"/>
            </a:outerShdw>
          </a:effectLst>
        </p:spPr>
      </p:pic>
      <p:pic>
        <p:nvPicPr>
          <p:cNvPr id="296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4095" y="4742173"/>
            <a:ext cx="6017751" cy="10710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0" dir="5400000">
              <a:srgbClr val="FFFFFF"/>
            </a:outerShdw>
          </a:effectLst>
        </p:spPr>
      </p:pic>
      <p:sp>
        <p:nvSpPr>
          <p:cNvPr id="297" name="Shape 297"/>
          <p:cNvSpPr/>
          <p:nvPr/>
        </p:nvSpPr>
        <p:spPr>
          <a:xfrm rot="19684043">
            <a:off x="8340237" y="1813425"/>
            <a:ext cx="2556616" cy="1348217"/>
          </a:xfrm>
          <a:prstGeom prst="leftRightArrow">
            <a:avLst>
              <a:gd name="adj1" fmla="val 32000"/>
              <a:gd name="adj2" fmla="val 73641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98" name="Shape 298"/>
          <p:cNvSpPr/>
          <p:nvPr/>
        </p:nvSpPr>
        <p:spPr>
          <a:xfrm>
            <a:off x="9943259" y="2785568"/>
            <a:ext cx="1772566" cy="1206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Services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title"/>
          </p:nvPr>
        </p:nvSpPr>
        <p:spPr>
          <a:xfrm>
            <a:off x="1231900" y="391500"/>
            <a:ext cx="10541000" cy="12104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Coté Mobile</a:t>
            </a:r>
          </a:p>
        </p:txBody>
      </p:sp>
      <p:sp>
        <p:nvSpPr>
          <p:cNvPr id="303" name="Shape 303"/>
          <p:cNvSpPr/>
          <p:nvPr/>
        </p:nvSpPr>
        <p:spPr>
          <a:xfrm>
            <a:off x="5710768" y="5982549"/>
            <a:ext cx="1612114" cy="941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3200"/>
              </a:spcBef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Swift</a:t>
            </a:r>
          </a:p>
        </p:txBody>
      </p:sp>
      <p:sp>
        <p:nvSpPr>
          <p:cNvPr id="304" name="Shape 304"/>
          <p:cNvSpPr/>
          <p:nvPr/>
        </p:nvSpPr>
        <p:spPr>
          <a:xfrm>
            <a:off x="2565783" y="5964878"/>
            <a:ext cx="1612114" cy="941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3200"/>
              </a:spcBef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Java</a:t>
            </a:r>
          </a:p>
        </p:txBody>
      </p:sp>
      <p:sp>
        <p:nvSpPr>
          <p:cNvPr id="305" name="Shape 305"/>
          <p:cNvSpPr/>
          <p:nvPr/>
        </p:nvSpPr>
        <p:spPr>
          <a:xfrm>
            <a:off x="8855753" y="5885550"/>
            <a:ext cx="1612113" cy="941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3200"/>
              </a:spcBef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C#</a:t>
            </a:r>
          </a:p>
        </p:txBody>
      </p:sp>
      <p:pic>
        <p:nvPicPr>
          <p:cNvPr id="306" name="image27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38019" y="1903346"/>
            <a:ext cx="2957610" cy="123185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07" name="pasted-image.tif"/>
          <p:cNvPicPr>
            <a:picLocks noChangeAspect="1"/>
          </p:cNvPicPr>
          <p:nvPr/>
        </p:nvPicPr>
        <p:blipFill>
          <a:blip r:embed="rId4">
            <a:extLst/>
          </a:blip>
          <a:srcRect l="6495" t="16474" r="5777" b="18862"/>
          <a:stretch>
            <a:fillRect/>
          </a:stretch>
        </p:blipFill>
        <p:spPr>
          <a:xfrm>
            <a:off x="5835507" y="8136191"/>
            <a:ext cx="1333786" cy="983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3" h="21544" fill="norm" stroke="1" extrusionOk="0">
                <a:moveTo>
                  <a:pt x="10000" y="27"/>
                </a:moveTo>
                <a:cubicBezTo>
                  <a:pt x="9589" y="104"/>
                  <a:pt x="9116" y="349"/>
                  <a:pt x="8521" y="766"/>
                </a:cubicBezTo>
                <a:cubicBezTo>
                  <a:pt x="7984" y="1144"/>
                  <a:pt x="7885" y="1167"/>
                  <a:pt x="7145" y="1183"/>
                </a:cubicBezTo>
                <a:cubicBezTo>
                  <a:pt x="6507" y="1198"/>
                  <a:pt x="6294" y="1251"/>
                  <a:pt x="6063" y="1436"/>
                </a:cubicBezTo>
                <a:cubicBezTo>
                  <a:pt x="5905" y="1562"/>
                  <a:pt x="5616" y="1704"/>
                  <a:pt x="5417" y="1749"/>
                </a:cubicBezTo>
                <a:cubicBezTo>
                  <a:pt x="4751" y="1898"/>
                  <a:pt x="3112" y="2585"/>
                  <a:pt x="2511" y="2966"/>
                </a:cubicBezTo>
                <a:cubicBezTo>
                  <a:pt x="1557" y="3571"/>
                  <a:pt x="1082" y="4351"/>
                  <a:pt x="680" y="5958"/>
                </a:cubicBezTo>
                <a:cubicBezTo>
                  <a:pt x="251" y="7673"/>
                  <a:pt x="21" y="9912"/>
                  <a:pt x="2" y="12368"/>
                </a:cubicBezTo>
                <a:cubicBezTo>
                  <a:pt x="-18" y="14824"/>
                  <a:pt x="169" y="17491"/>
                  <a:pt x="565" y="20064"/>
                </a:cubicBezTo>
                <a:cubicBezTo>
                  <a:pt x="663" y="20701"/>
                  <a:pt x="795" y="21298"/>
                  <a:pt x="859" y="21386"/>
                </a:cubicBezTo>
                <a:cubicBezTo>
                  <a:pt x="929" y="21481"/>
                  <a:pt x="1099" y="21536"/>
                  <a:pt x="1307" y="21543"/>
                </a:cubicBezTo>
                <a:cubicBezTo>
                  <a:pt x="1516" y="21550"/>
                  <a:pt x="1762" y="21506"/>
                  <a:pt x="1986" y="21421"/>
                </a:cubicBezTo>
                <a:cubicBezTo>
                  <a:pt x="2294" y="21305"/>
                  <a:pt x="2304" y="21296"/>
                  <a:pt x="2236" y="20952"/>
                </a:cubicBezTo>
                <a:cubicBezTo>
                  <a:pt x="2127" y="20406"/>
                  <a:pt x="2178" y="17269"/>
                  <a:pt x="2319" y="15855"/>
                </a:cubicBezTo>
                <a:cubicBezTo>
                  <a:pt x="2457" y="14465"/>
                  <a:pt x="2637" y="13793"/>
                  <a:pt x="2997" y="13342"/>
                </a:cubicBezTo>
                <a:cubicBezTo>
                  <a:pt x="3128" y="13178"/>
                  <a:pt x="3617" y="12752"/>
                  <a:pt x="4079" y="12402"/>
                </a:cubicBezTo>
                <a:cubicBezTo>
                  <a:pt x="5062" y="11657"/>
                  <a:pt x="5158" y="11676"/>
                  <a:pt x="5468" y="12611"/>
                </a:cubicBezTo>
                <a:cubicBezTo>
                  <a:pt x="5723" y="13379"/>
                  <a:pt x="5820" y="14386"/>
                  <a:pt x="5916" y="17273"/>
                </a:cubicBezTo>
                <a:cubicBezTo>
                  <a:pt x="5975" y="19040"/>
                  <a:pt x="6025" y="19717"/>
                  <a:pt x="6108" y="19830"/>
                </a:cubicBezTo>
                <a:cubicBezTo>
                  <a:pt x="6170" y="19914"/>
                  <a:pt x="6461" y="20021"/>
                  <a:pt x="6748" y="20064"/>
                </a:cubicBezTo>
                <a:lnTo>
                  <a:pt x="7267" y="20143"/>
                </a:lnTo>
                <a:lnTo>
                  <a:pt x="7363" y="20595"/>
                </a:lnTo>
                <a:cubicBezTo>
                  <a:pt x="7446" y="20999"/>
                  <a:pt x="7491" y="21051"/>
                  <a:pt x="7824" y="21169"/>
                </a:cubicBezTo>
                <a:cubicBezTo>
                  <a:pt x="8345" y="21354"/>
                  <a:pt x="9379" y="21348"/>
                  <a:pt x="10269" y="21152"/>
                </a:cubicBezTo>
                <a:cubicBezTo>
                  <a:pt x="11119" y="20964"/>
                  <a:pt x="11431" y="20815"/>
                  <a:pt x="11485" y="20551"/>
                </a:cubicBezTo>
                <a:cubicBezTo>
                  <a:pt x="11506" y="20453"/>
                  <a:pt x="11546" y="19235"/>
                  <a:pt x="11575" y="17847"/>
                </a:cubicBezTo>
                <a:cubicBezTo>
                  <a:pt x="11620" y="15671"/>
                  <a:pt x="11652" y="15279"/>
                  <a:pt x="11780" y="15038"/>
                </a:cubicBezTo>
                <a:cubicBezTo>
                  <a:pt x="12138" y="14360"/>
                  <a:pt x="12257" y="14877"/>
                  <a:pt x="12273" y="17116"/>
                </a:cubicBezTo>
                <a:cubicBezTo>
                  <a:pt x="12277" y="17795"/>
                  <a:pt x="12303" y="18466"/>
                  <a:pt x="12330" y="18603"/>
                </a:cubicBezTo>
                <a:cubicBezTo>
                  <a:pt x="12391" y="18912"/>
                  <a:pt x="12786" y="19081"/>
                  <a:pt x="13457" y="19082"/>
                </a:cubicBezTo>
                <a:cubicBezTo>
                  <a:pt x="13923" y="19082"/>
                  <a:pt x="13939" y="19088"/>
                  <a:pt x="14052" y="19456"/>
                </a:cubicBezTo>
                <a:cubicBezTo>
                  <a:pt x="14189" y="19900"/>
                  <a:pt x="14289" y="19949"/>
                  <a:pt x="15300" y="20047"/>
                </a:cubicBezTo>
                <a:cubicBezTo>
                  <a:pt x="15962" y="20111"/>
                  <a:pt x="17110" y="19985"/>
                  <a:pt x="17586" y="19795"/>
                </a:cubicBezTo>
                <a:cubicBezTo>
                  <a:pt x="17848" y="19690"/>
                  <a:pt x="17894" y="19333"/>
                  <a:pt x="17938" y="17203"/>
                </a:cubicBezTo>
                <a:cubicBezTo>
                  <a:pt x="17989" y="14700"/>
                  <a:pt x="18057" y="14082"/>
                  <a:pt x="18418" y="12933"/>
                </a:cubicBezTo>
                <a:cubicBezTo>
                  <a:pt x="18567" y="12456"/>
                  <a:pt x="18769" y="11742"/>
                  <a:pt x="18866" y="11341"/>
                </a:cubicBezTo>
                <a:cubicBezTo>
                  <a:pt x="19309" y="9494"/>
                  <a:pt x="19209" y="6541"/>
                  <a:pt x="18642" y="4819"/>
                </a:cubicBezTo>
                <a:cubicBezTo>
                  <a:pt x="18554" y="4552"/>
                  <a:pt x="18501" y="4293"/>
                  <a:pt x="18527" y="4236"/>
                </a:cubicBezTo>
                <a:cubicBezTo>
                  <a:pt x="18600" y="4074"/>
                  <a:pt x="19647" y="4258"/>
                  <a:pt x="19813" y="4462"/>
                </a:cubicBezTo>
                <a:cubicBezTo>
                  <a:pt x="19894" y="4561"/>
                  <a:pt x="19954" y="4761"/>
                  <a:pt x="19954" y="4906"/>
                </a:cubicBezTo>
                <a:cubicBezTo>
                  <a:pt x="19954" y="5050"/>
                  <a:pt x="20035" y="5277"/>
                  <a:pt x="20133" y="5410"/>
                </a:cubicBezTo>
                <a:lnTo>
                  <a:pt x="20312" y="5654"/>
                </a:lnTo>
                <a:lnTo>
                  <a:pt x="20383" y="5410"/>
                </a:lnTo>
                <a:cubicBezTo>
                  <a:pt x="20460" y="5125"/>
                  <a:pt x="20560" y="5107"/>
                  <a:pt x="20703" y="5341"/>
                </a:cubicBezTo>
                <a:cubicBezTo>
                  <a:pt x="20759" y="5433"/>
                  <a:pt x="20853" y="5506"/>
                  <a:pt x="20914" y="5506"/>
                </a:cubicBezTo>
                <a:cubicBezTo>
                  <a:pt x="21122" y="5506"/>
                  <a:pt x="20688" y="4701"/>
                  <a:pt x="20389" y="4532"/>
                </a:cubicBezTo>
                <a:cubicBezTo>
                  <a:pt x="19992" y="4306"/>
                  <a:pt x="20096" y="4113"/>
                  <a:pt x="20665" y="4019"/>
                </a:cubicBezTo>
                <a:cubicBezTo>
                  <a:pt x="21164" y="3935"/>
                  <a:pt x="21582" y="3752"/>
                  <a:pt x="21503" y="3645"/>
                </a:cubicBezTo>
                <a:cubicBezTo>
                  <a:pt x="21479" y="3612"/>
                  <a:pt x="21212" y="3663"/>
                  <a:pt x="20908" y="3766"/>
                </a:cubicBezTo>
                <a:cubicBezTo>
                  <a:pt x="20164" y="4020"/>
                  <a:pt x="20051" y="3882"/>
                  <a:pt x="20498" y="3253"/>
                </a:cubicBezTo>
                <a:cubicBezTo>
                  <a:pt x="20802" y="2826"/>
                  <a:pt x="20809" y="2792"/>
                  <a:pt x="20620" y="2827"/>
                </a:cubicBezTo>
                <a:cubicBezTo>
                  <a:pt x="20494" y="2851"/>
                  <a:pt x="20335" y="3038"/>
                  <a:pt x="20197" y="3314"/>
                </a:cubicBezTo>
                <a:cubicBezTo>
                  <a:pt x="20010" y="3689"/>
                  <a:pt x="19928" y="3760"/>
                  <a:pt x="19660" y="3784"/>
                </a:cubicBezTo>
                <a:cubicBezTo>
                  <a:pt x="19257" y="3819"/>
                  <a:pt x="17827" y="3231"/>
                  <a:pt x="17246" y="2792"/>
                </a:cubicBezTo>
                <a:cubicBezTo>
                  <a:pt x="16095" y="1921"/>
                  <a:pt x="14110" y="1180"/>
                  <a:pt x="12343" y="957"/>
                </a:cubicBezTo>
                <a:cubicBezTo>
                  <a:pt x="11946" y="907"/>
                  <a:pt x="11669" y="816"/>
                  <a:pt x="11607" y="714"/>
                </a:cubicBezTo>
                <a:cubicBezTo>
                  <a:pt x="11552" y="624"/>
                  <a:pt x="11325" y="428"/>
                  <a:pt x="11108" y="279"/>
                </a:cubicBezTo>
                <a:cubicBezTo>
                  <a:pt x="10758" y="38"/>
                  <a:pt x="10411" y="-50"/>
                  <a:pt x="10000" y="27"/>
                </a:cubicBezTo>
                <a:close/>
              </a:path>
            </a:pathLst>
          </a:cu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308" name="Shape 308"/>
          <p:cNvSpPr/>
          <p:nvPr/>
        </p:nvSpPr>
        <p:spPr>
          <a:xfrm rot="8390508">
            <a:off x="3691797" y="3237954"/>
            <a:ext cx="1328890" cy="744807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09" name="Shape 309"/>
          <p:cNvSpPr/>
          <p:nvPr/>
        </p:nvSpPr>
        <p:spPr>
          <a:xfrm rot="5438123">
            <a:off x="6059068" y="3299109"/>
            <a:ext cx="913799" cy="787380"/>
          </a:xfrm>
          <a:prstGeom prst="leftRightArrow">
            <a:avLst>
              <a:gd name="adj1" fmla="val 32000"/>
              <a:gd name="adj2" fmla="val 41621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10" name="Shape 310"/>
          <p:cNvSpPr/>
          <p:nvPr/>
        </p:nvSpPr>
        <p:spPr>
          <a:xfrm rot="2400000">
            <a:off x="8012429" y="3238004"/>
            <a:ext cx="1328889" cy="744806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11" name="Shape 311"/>
          <p:cNvSpPr/>
          <p:nvPr/>
        </p:nvSpPr>
        <p:spPr>
          <a:xfrm rot="2400000">
            <a:off x="3355917" y="7463556"/>
            <a:ext cx="2621168" cy="626175"/>
          </a:xfrm>
          <a:prstGeom prst="leftRightArrow">
            <a:avLst>
              <a:gd name="adj1" fmla="val 32000"/>
              <a:gd name="adj2" fmla="val 52336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12" name="Shape 312"/>
          <p:cNvSpPr/>
          <p:nvPr/>
        </p:nvSpPr>
        <p:spPr>
          <a:xfrm rot="16200000">
            <a:off x="5911593" y="7070762"/>
            <a:ext cx="1210463" cy="744807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13" name="Shape 313"/>
          <p:cNvSpPr/>
          <p:nvPr/>
        </p:nvSpPr>
        <p:spPr>
          <a:xfrm rot="8388000">
            <a:off x="7036275" y="7392592"/>
            <a:ext cx="2523743" cy="744807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314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59040" y="4293229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704025" y="4293229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49009" y="4293229"/>
            <a:ext cx="1625601" cy="162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